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jpg"/><Relationship Id="rId11" Type="http://schemas.openxmlformats.org/officeDocument/2006/relationships/image" Target="../media/image5.jpg"/><Relationship Id="rId12" Type="http://schemas.openxmlformats.org/officeDocument/2006/relationships/image" Target="../media/image6.jpg"/><Relationship Id="rId13" Type="http://schemas.openxmlformats.org/officeDocument/2006/relationships/image" Target="../media/image7.jpg"/><Relationship Id="rId14" Type="http://schemas.openxmlformats.org/officeDocument/2006/relationships/image" Target="../media/image8.jpg"/><Relationship Id="rId15" Type="http://schemas.openxmlformats.org/officeDocument/2006/relationships/image" Target="../media/image9.jpg"/><Relationship Id="rId16" Type="http://schemas.openxmlformats.org/officeDocument/2006/relationships/image" Target="../media/image10.jpg"/><Relationship Id="rId17" Type="http://schemas.openxmlformats.org/officeDocument/2006/relationships/image" Target="../media/image11.jpg"/><Relationship Id="rId18" Type="http://schemas.openxmlformats.org/officeDocument/2006/relationships/image" Target="../media/image12.jpg"/><Relationship Id="rId19" Type="http://schemas.openxmlformats.org/officeDocument/2006/relationships/image" Target="../media/image13.jpg"/><Relationship Id="rId20" Type="http://schemas.openxmlformats.org/officeDocument/2006/relationships/image" Target="../media/image14.jpg"/><Relationship Id="rId21" Type="http://schemas.openxmlformats.org/officeDocument/2006/relationships/image" Target="../media/image15.jpg"/><Relationship Id="rId22" Type="http://schemas.openxmlformats.org/officeDocument/2006/relationships/image" Target="../media/image16.jpg"/><Relationship Id="rId23" Type="http://schemas.openxmlformats.org/officeDocument/2006/relationships/image" Target="../media/image17.jpg"/><Relationship Id="rId24" Type="http://schemas.openxmlformats.org/officeDocument/2006/relationships/image" Target="../media/image18.jpg"/><Relationship Id="rId25" Type="http://schemas.openxmlformats.org/officeDocument/2006/relationships/image" Target="../media/image19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204661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21212" y="3122359"/>
            <a:ext cx="340746" cy="22302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03261" y="3542165"/>
            <a:ext cx="353852" cy="64282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902705" y="3214192"/>
            <a:ext cx="917395" cy="104951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075665" y="3174835"/>
            <a:ext cx="439039" cy="59035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213270" y="4014445"/>
            <a:ext cx="340746" cy="20990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012714" y="3122359"/>
            <a:ext cx="747022" cy="112822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166012" y="3214192"/>
            <a:ext cx="747022" cy="106263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011522" y="5286978"/>
            <a:ext cx="655282" cy="108886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046868" y="5300097"/>
            <a:ext cx="406275" cy="107575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846310" y="5286978"/>
            <a:ext cx="707705" cy="101015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9816131" y="5418168"/>
            <a:ext cx="891184" cy="341091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907874" y="5877329"/>
            <a:ext cx="576648" cy="367329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0825264" y="5313216"/>
            <a:ext cx="799444" cy="682183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306204" y="5444405"/>
            <a:ext cx="681493" cy="1049512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1126694" y="9432552"/>
            <a:ext cx="760127" cy="47228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2528998" y="8173137"/>
            <a:ext cx="773233" cy="1731695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4992860" y="3397856"/>
            <a:ext cx="1874107" cy="1876003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7207714" y="3397856"/>
            <a:ext cx="1874107" cy="1862884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6847700" y="2846867"/>
            <a:ext cx="0" cy="1548130"/>
          </a:xfrm>
          <a:custGeom>
            <a:avLst/>
            <a:gdLst/>
            <a:ahLst/>
            <a:cxnLst/>
            <a:rect l="l" t="t" r="r" b="b"/>
            <a:pathLst>
              <a:path w="0" h="1548129">
                <a:moveTo>
                  <a:pt x="0" y="1548030"/>
                </a:moveTo>
                <a:lnTo>
                  <a:pt x="0" y="0"/>
                </a:lnTo>
              </a:path>
            </a:pathLst>
          </a:custGeom>
          <a:ln w="196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6847700" y="4945892"/>
            <a:ext cx="0" cy="1692910"/>
          </a:xfrm>
          <a:custGeom>
            <a:avLst/>
            <a:gdLst/>
            <a:ahLst/>
            <a:cxnLst/>
            <a:rect l="l" t="t" r="r" b="b"/>
            <a:pathLst>
              <a:path w="0" h="1692909">
                <a:moveTo>
                  <a:pt x="0" y="1692338"/>
                </a:moveTo>
                <a:lnTo>
                  <a:pt x="0" y="0"/>
                </a:lnTo>
              </a:path>
            </a:pathLst>
          </a:custGeom>
          <a:ln w="196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7797860" y="2846867"/>
            <a:ext cx="0" cy="1705610"/>
          </a:xfrm>
          <a:custGeom>
            <a:avLst/>
            <a:gdLst/>
            <a:ahLst/>
            <a:cxnLst/>
            <a:rect l="l" t="t" r="r" b="b"/>
            <a:pathLst>
              <a:path w="0" h="1705610">
                <a:moveTo>
                  <a:pt x="0" y="1705457"/>
                </a:moveTo>
                <a:lnTo>
                  <a:pt x="0" y="0"/>
                </a:lnTo>
              </a:path>
            </a:pathLst>
          </a:custGeom>
          <a:ln w="65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7804413" y="4945892"/>
            <a:ext cx="0" cy="1876425"/>
          </a:xfrm>
          <a:custGeom>
            <a:avLst/>
            <a:gdLst/>
            <a:ahLst/>
            <a:cxnLst/>
            <a:rect l="l" t="t" r="r" b="b"/>
            <a:pathLst>
              <a:path w="0" h="1876425">
                <a:moveTo>
                  <a:pt x="0" y="1876003"/>
                </a:moveTo>
                <a:lnTo>
                  <a:pt x="0" y="0"/>
                </a:lnTo>
              </a:path>
            </a:pathLst>
          </a:custGeom>
          <a:ln w="65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8708702" y="4945892"/>
            <a:ext cx="0" cy="1876425"/>
          </a:xfrm>
          <a:custGeom>
            <a:avLst/>
            <a:gdLst/>
            <a:ahLst/>
            <a:cxnLst/>
            <a:rect l="l" t="t" r="r" b="b"/>
            <a:pathLst>
              <a:path w="0" h="1876425">
                <a:moveTo>
                  <a:pt x="0" y="1876003"/>
                </a:moveTo>
                <a:lnTo>
                  <a:pt x="0" y="0"/>
                </a:lnTo>
              </a:path>
            </a:pathLst>
          </a:custGeom>
          <a:ln w="65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8793889" y="2846867"/>
            <a:ext cx="0" cy="367665"/>
          </a:xfrm>
          <a:custGeom>
            <a:avLst/>
            <a:gdLst/>
            <a:ahLst/>
            <a:cxnLst/>
            <a:rect l="l" t="t" r="r" b="b"/>
            <a:pathLst>
              <a:path w="0" h="367664">
                <a:moveTo>
                  <a:pt x="0" y="367329"/>
                </a:moveTo>
                <a:lnTo>
                  <a:pt x="0" y="0"/>
                </a:lnTo>
              </a:path>
            </a:pathLst>
          </a:custGeom>
          <a:ln w="13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9691626" y="4945892"/>
            <a:ext cx="0" cy="1876425"/>
          </a:xfrm>
          <a:custGeom>
            <a:avLst/>
            <a:gdLst/>
            <a:ahLst/>
            <a:cxnLst/>
            <a:rect l="l" t="t" r="r" b="b"/>
            <a:pathLst>
              <a:path w="0" h="1876425">
                <a:moveTo>
                  <a:pt x="0" y="1876003"/>
                </a:moveTo>
                <a:lnTo>
                  <a:pt x="0" y="0"/>
                </a:lnTo>
              </a:path>
            </a:pathLst>
          </a:custGeom>
          <a:ln w="65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9848894" y="2846867"/>
            <a:ext cx="0" cy="1705610"/>
          </a:xfrm>
          <a:custGeom>
            <a:avLst/>
            <a:gdLst/>
            <a:ahLst/>
            <a:cxnLst/>
            <a:rect l="l" t="t" r="r" b="b"/>
            <a:pathLst>
              <a:path w="0" h="1705610">
                <a:moveTo>
                  <a:pt x="0" y="1705457"/>
                </a:moveTo>
                <a:lnTo>
                  <a:pt x="0" y="0"/>
                </a:lnTo>
              </a:path>
            </a:pathLst>
          </a:custGeom>
          <a:ln w="65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10707313" y="4945892"/>
            <a:ext cx="0" cy="1876425"/>
          </a:xfrm>
          <a:custGeom>
            <a:avLst/>
            <a:gdLst/>
            <a:ahLst/>
            <a:cxnLst/>
            <a:rect l="l" t="t" r="r" b="b"/>
            <a:pathLst>
              <a:path w="0" h="1876425">
                <a:moveTo>
                  <a:pt x="0" y="1876003"/>
                </a:moveTo>
                <a:lnTo>
                  <a:pt x="0" y="0"/>
                </a:lnTo>
              </a:path>
            </a:pathLst>
          </a:custGeom>
          <a:ln w="13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10943215" y="2846867"/>
            <a:ext cx="0" cy="1705610"/>
          </a:xfrm>
          <a:custGeom>
            <a:avLst/>
            <a:gdLst/>
            <a:ahLst/>
            <a:cxnLst/>
            <a:rect l="l" t="t" r="r" b="b"/>
            <a:pathLst>
              <a:path w="0" h="1705610">
                <a:moveTo>
                  <a:pt x="0" y="1705457"/>
                </a:moveTo>
                <a:lnTo>
                  <a:pt x="0" y="0"/>
                </a:lnTo>
              </a:path>
            </a:pathLst>
          </a:custGeom>
          <a:ln w="65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11768871" y="4945892"/>
            <a:ext cx="0" cy="1692910"/>
          </a:xfrm>
          <a:custGeom>
            <a:avLst/>
            <a:gdLst/>
            <a:ahLst/>
            <a:cxnLst/>
            <a:rect l="l" t="t" r="r" b="b"/>
            <a:pathLst>
              <a:path w="0" h="1692909">
                <a:moveTo>
                  <a:pt x="0" y="1692338"/>
                </a:moveTo>
                <a:lnTo>
                  <a:pt x="0" y="0"/>
                </a:lnTo>
              </a:path>
            </a:pathLst>
          </a:custGeom>
          <a:ln w="196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11847505" y="4945892"/>
            <a:ext cx="0" cy="1744980"/>
          </a:xfrm>
          <a:custGeom>
            <a:avLst/>
            <a:gdLst/>
            <a:ahLst/>
            <a:cxnLst/>
            <a:rect l="l" t="t" r="r" b="b"/>
            <a:pathLst>
              <a:path w="0" h="1744979">
                <a:moveTo>
                  <a:pt x="0" y="1744814"/>
                </a:moveTo>
                <a:lnTo>
                  <a:pt x="0" y="0"/>
                </a:lnTo>
              </a:path>
            </a:pathLst>
          </a:custGeom>
          <a:ln w="13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12083407" y="2846867"/>
            <a:ext cx="0" cy="1365885"/>
          </a:xfrm>
          <a:custGeom>
            <a:avLst/>
            <a:gdLst/>
            <a:ahLst/>
            <a:cxnLst/>
            <a:rect l="l" t="t" r="r" b="b"/>
            <a:pathLst>
              <a:path w="0" h="1365885">
                <a:moveTo>
                  <a:pt x="0" y="0"/>
                </a:moveTo>
                <a:lnTo>
                  <a:pt x="0" y="1365698"/>
                </a:lnTo>
              </a:path>
            </a:pathLst>
          </a:custGeom>
          <a:ln w="65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13380866" y="4945892"/>
            <a:ext cx="0" cy="1758314"/>
          </a:xfrm>
          <a:custGeom>
            <a:avLst/>
            <a:gdLst/>
            <a:ahLst/>
            <a:cxnLst/>
            <a:rect l="l" t="t" r="r" b="b"/>
            <a:pathLst>
              <a:path w="0" h="1758315">
                <a:moveTo>
                  <a:pt x="0" y="1757933"/>
                </a:moveTo>
                <a:lnTo>
                  <a:pt x="0" y="0"/>
                </a:lnTo>
              </a:path>
            </a:pathLst>
          </a:custGeom>
          <a:ln w="13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13387418" y="2846867"/>
            <a:ext cx="0" cy="1535430"/>
          </a:xfrm>
          <a:custGeom>
            <a:avLst/>
            <a:gdLst/>
            <a:ahLst/>
            <a:cxnLst/>
            <a:rect l="l" t="t" r="r" b="b"/>
            <a:pathLst>
              <a:path w="0" h="1535429">
                <a:moveTo>
                  <a:pt x="0" y="1534912"/>
                </a:moveTo>
                <a:lnTo>
                  <a:pt x="0" y="0"/>
                </a:lnTo>
              </a:path>
            </a:pathLst>
          </a:custGeom>
          <a:ln w="13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6998415" y="4532646"/>
            <a:ext cx="4883150" cy="0"/>
          </a:xfrm>
          <a:custGeom>
            <a:avLst/>
            <a:gdLst/>
            <a:ahLst/>
            <a:cxnLst/>
            <a:rect l="l" t="t" r="r" b="b"/>
            <a:pathLst>
              <a:path w="4883150" h="0">
                <a:moveTo>
                  <a:pt x="0" y="0"/>
                </a:moveTo>
                <a:lnTo>
                  <a:pt x="4882875" y="0"/>
                </a:lnTo>
              </a:path>
            </a:pathLst>
          </a:custGeom>
          <a:ln w="196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12143404" y="4532646"/>
            <a:ext cx="1093470" cy="0"/>
          </a:xfrm>
          <a:custGeom>
            <a:avLst/>
            <a:gdLst/>
            <a:ahLst/>
            <a:cxnLst/>
            <a:rect l="l" t="t" r="r" b="b"/>
            <a:pathLst>
              <a:path w="1093469" h="0">
                <a:moveTo>
                  <a:pt x="0" y="0"/>
                </a:moveTo>
                <a:lnTo>
                  <a:pt x="1093299" y="0"/>
                </a:lnTo>
              </a:path>
            </a:pathLst>
          </a:custGeom>
          <a:ln w="196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11952350" y="6789098"/>
            <a:ext cx="1337310" cy="0"/>
          </a:xfrm>
          <a:custGeom>
            <a:avLst/>
            <a:gdLst/>
            <a:ahLst/>
            <a:cxnLst/>
            <a:rect l="l" t="t" r="r" b="b"/>
            <a:pathLst>
              <a:path w="1337309" h="0">
                <a:moveTo>
                  <a:pt x="0" y="0"/>
                </a:moveTo>
                <a:lnTo>
                  <a:pt x="1336776" y="0"/>
                </a:lnTo>
              </a:path>
            </a:pathLst>
          </a:custGeom>
          <a:ln w="196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7024627" y="6802217"/>
            <a:ext cx="4573905" cy="0"/>
          </a:xfrm>
          <a:custGeom>
            <a:avLst/>
            <a:gdLst/>
            <a:ahLst/>
            <a:cxnLst/>
            <a:rect l="l" t="t" r="r" b="b"/>
            <a:pathLst>
              <a:path w="4573905" h="0">
                <a:moveTo>
                  <a:pt x="0" y="0"/>
                </a:moveTo>
                <a:lnTo>
                  <a:pt x="4573871" y="0"/>
                </a:lnTo>
              </a:path>
            </a:pathLst>
          </a:custGeom>
          <a:ln w="196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12371731" y="3430658"/>
            <a:ext cx="210185" cy="0"/>
          </a:xfrm>
          <a:custGeom>
            <a:avLst/>
            <a:gdLst/>
            <a:ahLst/>
            <a:cxnLst/>
            <a:rect l="l" t="t" r="r" b="b"/>
            <a:pathLst>
              <a:path w="210184" h="0">
                <a:moveTo>
                  <a:pt x="0" y="0"/>
                </a:moveTo>
                <a:lnTo>
                  <a:pt x="209690" y="0"/>
                </a:lnTo>
              </a:path>
            </a:pathLst>
          </a:custGeom>
          <a:ln w="196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12371731" y="3174840"/>
            <a:ext cx="767080" cy="0"/>
          </a:xfrm>
          <a:custGeom>
            <a:avLst/>
            <a:gdLst/>
            <a:ahLst/>
            <a:cxnLst/>
            <a:rect l="l" t="t" r="r" b="b"/>
            <a:pathLst>
              <a:path w="767080" h="0">
                <a:moveTo>
                  <a:pt x="0" y="0"/>
                </a:moveTo>
                <a:lnTo>
                  <a:pt x="766680" y="0"/>
                </a:lnTo>
              </a:path>
            </a:pathLst>
          </a:custGeom>
          <a:ln w="393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13066330" y="3155161"/>
            <a:ext cx="0" cy="767715"/>
          </a:xfrm>
          <a:custGeom>
            <a:avLst/>
            <a:gdLst/>
            <a:ahLst/>
            <a:cxnLst/>
            <a:rect l="l" t="t" r="r" b="b"/>
            <a:pathLst>
              <a:path w="0" h="767714">
                <a:moveTo>
                  <a:pt x="0" y="767456"/>
                </a:moveTo>
                <a:lnTo>
                  <a:pt x="0" y="0"/>
                </a:lnTo>
              </a:path>
            </a:pathLst>
          </a:custGeom>
          <a:ln w="65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12581421" y="3430658"/>
            <a:ext cx="557530" cy="0"/>
          </a:xfrm>
          <a:custGeom>
            <a:avLst/>
            <a:gdLst/>
            <a:ahLst/>
            <a:cxnLst/>
            <a:rect l="l" t="t" r="r" b="b"/>
            <a:pathLst>
              <a:path w="557530" h="0">
                <a:moveTo>
                  <a:pt x="0" y="0"/>
                </a:moveTo>
                <a:lnTo>
                  <a:pt x="556990" y="0"/>
                </a:lnTo>
              </a:path>
            </a:pathLst>
          </a:custGeom>
          <a:ln w="131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12463470" y="3424099"/>
            <a:ext cx="118110" cy="485775"/>
          </a:xfrm>
          <a:custGeom>
            <a:avLst/>
            <a:gdLst/>
            <a:ahLst/>
            <a:cxnLst/>
            <a:rect l="l" t="t" r="r" b="b"/>
            <a:pathLst>
              <a:path w="118109" h="485775">
                <a:moveTo>
                  <a:pt x="6552" y="485399"/>
                </a:moveTo>
                <a:lnTo>
                  <a:pt x="6552" y="0"/>
                </a:lnTo>
              </a:path>
              <a:path w="118109" h="485775">
                <a:moveTo>
                  <a:pt x="0" y="111510"/>
                </a:moveTo>
                <a:lnTo>
                  <a:pt x="117950" y="111510"/>
                </a:lnTo>
              </a:path>
            </a:pathLst>
          </a:custGeom>
          <a:ln w="19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12581421" y="3535610"/>
            <a:ext cx="557530" cy="0"/>
          </a:xfrm>
          <a:custGeom>
            <a:avLst/>
            <a:gdLst/>
            <a:ahLst/>
            <a:cxnLst/>
            <a:rect l="l" t="t" r="r" b="b"/>
            <a:pathLst>
              <a:path w="557530" h="0">
                <a:moveTo>
                  <a:pt x="0" y="0"/>
                </a:moveTo>
                <a:lnTo>
                  <a:pt x="556990" y="0"/>
                </a:lnTo>
              </a:path>
            </a:pathLst>
          </a:custGeom>
          <a:ln w="131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12463470" y="3693036"/>
            <a:ext cx="609600" cy="216535"/>
          </a:xfrm>
          <a:custGeom>
            <a:avLst/>
            <a:gdLst/>
            <a:ahLst/>
            <a:cxnLst/>
            <a:rect l="l" t="t" r="r" b="b"/>
            <a:pathLst>
              <a:path w="609600" h="216535">
                <a:moveTo>
                  <a:pt x="0" y="0"/>
                </a:moveTo>
                <a:lnTo>
                  <a:pt x="609412" y="0"/>
                </a:lnTo>
              </a:path>
              <a:path w="609600" h="216535">
                <a:moveTo>
                  <a:pt x="0" y="216461"/>
                </a:moveTo>
                <a:lnTo>
                  <a:pt x="609412" y="216461"/>
                </a:lnTo>
              </a:path>
            </a:pathLst>
          </a:custGeom>
          <a:ln w="19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83313" y="1757007"/>
            <a:ext cx="1925320" cy="250825"/>
          </a:xfrm>
          <a:prstGeom prst="rect">
            <a:avLst/>
          </a:prstGeom>
          <a:solidFill>
            <a:srgbClr val="233A62"/>
          </a:solidFill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50" spc="-40" b="1">
                <a:solidFill>
                  <a:srgbClr val="F7FBFB"/>
                </a:solidFill>
                <a:latin typeface="Arial"/>
                <a:cs typeface="Arial"/>
              </a:rPr>
              <a:t>INTRODUCTION</a:t>
            </a:r>
            <a:r>
              <a:rPr dirty="0" sz="1350" spc="20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00" spc="85">
                <a:solidFill>
                  <a:srgbClr val="F7FBFB"/>
                </a:solidFill>
                <a:latin typeface="Arial"/>
                <a:cs typeface="Arial"/>
              </a:rPr>
              <a:t>&amp;</a:t>
            </a:r>
            <a:r>
              <a:rPr dirty="0" sz="1300" spc="-25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20" b="1">
                <a:solidFill>
                  <a:srgbClr val="F7FBFB"/>
                </a:solidFill>
                <a:latin typeface="Arial"/>
                <a:cs typeface="Arial"/>
              </a:rPr>
              <a:t>AIMS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1115" y="2184775"/>
            <a:ext cx="5639435" cy="9753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38100" marR="30480" indent="1905">
              <a:lnSpc>
                <a:spcPct val="104000"/>
              </a:lnSpc>
              <a:spcBef>
                <a:spcPts val="80"/>
              </a:spcBef>
            </a:pPr>
            <a:r>
              <a:rPr dirty="0" sz="1200" spc="2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10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5">
                <a:solidFill>
                  <a:srgbClr val="424B64"/>
                </a:solidFill>
                <a:latin typeface="Arial"/>
                <a:cs typeface="Arial"/>
              </a:rPr>
              <a:t>mostrecent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Guidelines</a:t>
            </a:r>
            <a:r>
              <a:rPr dirty="0" sz="1200" spc="-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for</a:t>
            </a:r>
            <a:r>
              <a:rPr dirty="0" sz="1200" spc="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20">
                <a:solidFill>
                  <a:srgbClr val="424B64"/>
                </a:solidFill>
                <a:latin typeface="Arial"/>
                <a:cs typeface="Arial"/>
              </a:rPr>
              <a:t>Provision</a:t>
            </a:r>
            <a:r>
              <a:rPr dirty="0" sz="1200" spc="-1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20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254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Anaesthetic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Services </a:t>
            </a:r>
            <a:r>
              <a:rPr dirty="0" sz="1200" spc="125">
                <a:solidFill>
                  <a:srgbClr val="424B64"/>
                </a:solidFill>
                <a:latin typeface="Arial"/>
                <a:cs typeface="Arial"/>
              </a:rPr>
              <a:t>produced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by</a:t>
            </a:r>
            <a:r>
              <a:rPr dirty="0" sz="1200" spc="-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Royal</a:t>
            </a:r>
            <a:r>
              <a:rPr dirty="0" sz="1200" spc="-1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College</a:t>
            </a:r>
            <a:r>
              <a:rPr dirty="0" sz="1200" spc="-1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Anaeshetists</a:t>
            </a:r>
            <a:r>
              <a:rPr dirty="0" sz="1200" spc="-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clearly</a:t>
            </a:r>
            <a:r>
              <a:rPr dirty="0" sz="1200" spc="-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575E72"/>
                </a:solidFill>
                <a:latin typeface="Arial"/>
                <a:cs typeface="Arial"/>
              </a:rPr>
              <a:t>identifies</a:t>
            </a:r>
            <a:r>
              <a:rPr dirty="0" sz="1200" spc="-11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the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anaesthetic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equipment</a:t>
            </a:r>
            <a:r>
              <a:rPr dirty="0" sz="1200" spc="-1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required</a:t>
            </a:r>
            <a:r>
              <a:rPr dirty="0" sz="1200" spc="-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for</a:t>
            </a:r>
            <a:r>
              <a:rPr dirty="0" sz="1200" spc="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safe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delivery</a:t>
            </a:r>
            <a:r>
              <a:rPr dirty="0" sz="1200" spc="-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anaesthesia.</a:t>
            </a:r>
            <a:r>
              <a:rPr dirty="0" sz="1200" spc="-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This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equipment</a:t>
            </a:r>
            <a:r>
              <a:rPr dirty="0" sz="1200" spc="-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should</a:t>
            </a:r>
            <a:r>
              <a:rPr dirty="0" sz="1200" spc="-1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be</a:t>
            </a:r>
            <a:r>
              <a:rPr dirty="0" sz="1200" spc="1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available</a:t>
            </a:r>
            <a:r>
              <a:rPr dirty="0" sz="1200" spc="-204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at</a:t>
            </a:r>
            <a:r>
              <a:rPr dirty="0" sz="1200" spc="13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all</a:t>
            </a:r>
            <a:r>
              <a:rPr dirty="0" sz="1200" spc="-1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sites</a:t>
            </a:r>
            <a:r>
              <a:rPr dirty="0" sz="1200" spc="-114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575E72"/>
                </a:solidFill>
                <a:latin typeface="Arial"/>
                <a:cs typeface="Arial"/>
              </a:rPr>
              <a:t>where</a:t>
            </a:r>
            <a:r>
              <a:rPr dirty="0" sz="1200" spc="-1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patients</a:t>
            </a:r>
            <a:r>
              <a:rPr dirty="0" sz="1200" spc="-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receive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anaesthetic</a:t>
            </a:r>
            <a:r>
              <a:rPr dirty="0" sz="1200" spc="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575E72"/>
                </a:solidFill>
                <a:latin typeface="Arial"/>
                <a:cs typeface="Arial"/>
              </a:rPr>
              <a:t>intervention</a:t>
            </a:r>
            <a:r>
              <a:rPr dirty="0" baseline="19607" sz="1275" spc="97">
                <a:solidFill>
                  <a:srgbClr val="575E72"/>
                </a:solidFill>
                <a:latin typeface="Arial"/>
                <a:cs typeface="Arial"/>
              </a:rPr>
              <a:t>1</a:t>
            </a:r>
            <a:r>
              <a:rPr dirty="0" sz="850" spc="65">
                <a:solidFill>
                  <a:srgbClr val="444249"/>
                </a:solidFill>
                <a:latin typeface="Arial"/>
                <a:cs typeface="Arial"/>
              </a:rPr>
              <a:t>•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74942" y="3398275"/>
            <a:ext cx="5676900" cy="78549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4604" marR="5080" indent="-2540">
              <a:lnSpc>
                <a:spcPct val="104000"/>
              </a:lnSpc>
              <a:spcBef>
                <a:spcPts val="80"/>
              </a:spcBef>
            </a:pP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Some</a:t>
            </a:r>
            <a:r>
              <a:rPr dirty="0" sz="1200" spc="-1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1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this</a:t>
            </a:r>
            <a:r>
              <a:rPr dirty="0" sz="1200" spc="-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equipment</a:t>
            </a:r>
            <a:r>
              <a:rPr dirty="0" sz="1200" spc="-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50">
                <a:solidFill>
                  <a:srgbClr val="424B64"/>
                </a:solidFill>
                <a:latin typeface="Arial"/>
                <a:cs typeface="Arial"/>
              </a:rPr>
              <a:t>may</a:t>
            </a:r>
            <a:r>
              <a:rPr dirty="0" sz="1200" spc="-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be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required</a:t>
            </a:r>
            <a:r>
              <a:rPr dirty="0" sz="1200" spc="-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-3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emergency</a:t>
            </a:r>
            <a:r>
              <a:rPr dirty="0" sz="1200" spc="-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situations</a:t>
            </a:r>
            <a:r>
              <a:rPr dirty="0" sz="1200" spc="-9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35">
                <a:solidFill>
                  <a:srgbClr val="424B64"/>
                </a:solidFill>
                <a:latin typeface="Arial"/>
                <a:cs typeface="Arial"/>
              </a:rPr>
              <a:t>and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should</a:t>
            </a:r>
            <a:r>
              <a:rPr dirty="0" sz="1200" spc="-1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be</a:t>
            </a:r>
            <a:r>
              <a:rPr dirty="0" sz="1200" spc="1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easy</a:t>
            </a:r>
            <a:r>
              <a:rPr dirty="0" sz="1200" spc="-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575E72"/>
                </a:solidFill>
                <a:latin typeface="Arial"/>
                <a:cs typeface="Arial"/>
              </a:rPr>
              <a:t>locate</a:t>
            </a:r>
            <a:r>
              <a:rPr dirty="0" sz="1200" spc="-7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7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-1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575E72"/>
                </a:solidFill>
                <a:latin typeface="Arial"/>
                <a:cs typeface="Arial"/>
              </a:rPr>
              <a:t>ideally</a:t>
            </a:r>
            <a:r>
              <a:rPr dirty="0" sz="1200" spc="-11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self</a:t>
            </a:r>
            <a:r>
              <a:rPr dirty="0" sz="1200" spc="70">
                <a:solidFill>
                  <a:srgbClr val="2A3460"/>
                </a:solidFill>
                <a:latin typeface="Arial"/>
                <a:cs typeface="Arial"/>
              </a:rPr>
              <a:t>-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contained</a:t>
            </a:r>
            <a:r>
              <a:rPr dirty="0" sz="1200" spc="-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such</a:t>
            </a:r>
            <a:r>
              <a:rPr dirty="0" sz="1200" spc="-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that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they</a:t>
            </a:r>
            <a:r>
              <a:rPr dirty="0" sz="1200" spc="-3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can</a:t>
            </a:r>
            <a:r>
              <a:rPr dirty="0" sz="1200" spc="1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be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quick</a:t>
            </a:r>
            <a:r>
              <a:rPr dirty="0" sz="1200" spc="75">
                <a:solidFill>
                  <a:srgbClr val="4D6490"/>
                </a:solidFill>
                <a:latin typeface="Arial"/>
                <a:cs typeface="Arial"/>
              </a:rPr>
              <a:t>l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y</a:t>
            </a:r>
            <a:r>
              <a:rPr dirty="0" sz="1200" spc="-7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575E72"/>
                </a:solidFill>
                <a:latin typeface="Arial"/>
                <a:cs typeface="Arial"/>
              </a:rPr>
              <a:t>located</a:t>
            </a:r>
            <a:r>
              <a:rPr dirty="0" sz="1200" spc="-8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55">
                <a:solidFill>
                  <a:srgbClr val="424B64"/>
                </a:solidFill>
                <a:latin typeface="Arial"/>
                <a:cs typeface="Arial"/>
              </a:rPr>
              <a:t>by</a:t>
            </a:r>
            <a:r>
              <a:rPr dirty="0" sz="1200" spc="-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60">
                <a:solidFill>
                  <a:srgbClr val="424B64"/>
                </a:solidFill>
                <a:latin typeface="Arial"/>
                <a:cs typeface="Arial"/>
              </a:rPr>
              <a:t>any</a:t>
            </a:r>
            <a:r>
              <a:rPr dirty="0" sz="1200" spc="-2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45">
                <a:solidFill>
                  <a:srgbClr val="424B64"/>
                </a:solidFill>
                <a:latin typeface="Arial"/>
                <a:cs typeface="Arial"/>
              </a:rPr>
              <a:t>member</a:t>
            </a:r>
            <a:r>
              <a:rPr dirty="0" sz="1200" spc="-1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theatre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MDT</a:t>
            </a:r>
            <a:r>
              <a:rPr dirty="0" sz="1200" spc="-12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regardless</a:t>
            </a:r>
            <a:r>
              <a:rPr dirty="0" sz="1200" spc="-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25">
                <a:solidFill>
                  <a:srgbClr val="424B64"/>
                </a:solidFill>
                <a:latin typeface="Arial"/>
                <a:cs typeface="Arial"/>
              </a:rPr>
              <a:t>of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experience</a:t>
            </a:r>
            <a:r>
              <a:rPr dirty="0" sz="1200" spc="-1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or</a:t>
            </a:r>
            <a:r>
              <a:rPr dirty="0" sz="1200" spc="-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familiarity.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75886" y="4414990"/>
            <a:ext cx="5228590" cy="4051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4445">
              <a:lnSpc>
                <a:spcPct val="104000"/>
              </a:lnSpc>
              <a:spcBef>
                <a:spcPts val="80"/>
              </a:spcBef>
            </a:pP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It</a:t>
            </a:r>
            <a:r>
              <a:rPr dirty="0" sz="1200" spc="-5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follows</a:t>
            </a:r>
            <a:r>
              <a:rPr dirty="0" sz="1200" spc="-1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that</a:t>
            </a:r>
            <a:r>
              <a:rPr dirty="0" sz="1200" spc="-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staff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575E72"/>
                </a:solidFill>
                <a:latin typeface="Arial"/>
                <a:cs typeface="Arial"/>
              </a:rPr>
              <a:t>working</a:t>
            </a:r>
            <a:r>
              <a:rPr dirty="0" sz="1200" spc="-6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575E72"/>
                </a:solidFill>
                <a:latin typeface="Arial"/>
                <a:cs typeface="Arial"/>
              </a:rPr>
              <a:t>within</a:t>
            </a:r>
            <a:r>
              <a:rPr dirty="0" sz="1200" spc="-11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theatre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complex</a:t>
            </a:r>
            <a:r>
              <a:rPr dirty="0" sz="1200" spc="-9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575E72"/>
                </a:solidFill>
                <a:latin typeface="Arial"/>
                <a:cs typeface="Arial"/>
              </a:rPr>
              <a:t>will</a:t>
            </a:r>
            <a:r>
              <a:rPr dirty="0" sz="1200" spc="-21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be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ab</a:t>
            </a:r>
            <a:r>
              <a:rPr dirty="0" sz="1200" spc="85">
                <a:solidFill>
                  <a:srgbClr val="4D6490"/>
                </a:solidFill>
                <a:latin typeface="Arial"/>
                <a:cs typeface="Arial"/>
              </a:rPr>
              <a:t>l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e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to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confidently</a:t>
            </a:r>
            <a:r>
              <a:rPr dirty="0" sz="1200" spc="-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575E72"/>
                </a:solidFill>
                <a:latin typeface="Arial"/>
                <a:cs typeface="Arial"/>
              </a:rPr>
              <a:t>identify</a:t>
            </a:r>
            <a:r>
              <a:rPr dirty="0" sz="1200" spc="-10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575E72"/>
                </a:solidFill>
                <a:latin typeface="Arial"/>
                <a:cs typeface="Arial"/>
              </a:rPr>
              <a:t>locate</a:t>
            </a:r>
            <a:r>
              <a:rPr dirty="0" sz="1200" spc="-114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such</a:t>
            </a:r>
            <a:r>
              <a:rPr dirty="0" sz="1200" spc="-114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equipment</a:t>
            </a:r>
            <a:r>
              <a:rPr dirty="0" sz="1200" spc="-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-12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a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hurry.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78559" y="5057816"/>
            <a:ext cx="5349240" cy="4051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6510" marR="5080" indent="-4445">
              <a:lnSpc>
                <a:spcPct val="104000"/>
              </a:lnSpc>
              <a:spcBef>
                <a:spcPts val="80"/>
              </a:spcBef>
            </a:pP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aims</a:t>
            </a:r>
            <a:r>
              <a:rPr dirty="0" sz="1200" spc="-1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2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this</a:t>
            </a:r>
            <a:r>
              <a:rPr dirty="0" sz="1200" spc="-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quality</a:t>
            </a:r>
            <a:r>
              <a:rPr dirty="0" sz="1200" spc="-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improvement</a:t>
            </a:r>
            <a:r>
              <a:rPr dirty="0" sz="1200" spc="-6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project</a:t>
            </a:r>
            <a:r>
              <a:rPr dirty="0" sz="1200" spc="-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carried</a:t>
            </a:r>
            <a:r>
              <a:rPr dirty="0" sz="1200" spc="-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out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at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Queen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Alexandra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575E72"/>
                </a:solidFill>
                <a:latin typeface="Arial"/>
                <a:cs typeface="Arial"/>
              </a:rPr>
              <a:t>Hospital,</a:t>
            </a:r>
            <a:r>
              <a:rPr dirty="0" sz="1200" spc="-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Portsmouth</a:t>
            </a:r>
            <a:r>
              <a:rPr dirty="0" sz="1200" spc="-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was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as</a:t>
            </a:r>
            <a:r>
              <a:rPr dirty="0" sz="1200" spc="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follows: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3116" y="5678778"/>
            <a:ext cx="5611495" cy="103505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251460" marR="5080" indent="-228600">
              <a:lnSpc>
                <a:spcPct val="104099"/>
              </a:lnSpc>
              <a:spcBef>
                <a:spcPts val="40"/>
              </a:spcBef>
              <a:buFont typeface="Arial"/>
              <a:buAutoNum type="arabicParenR"/>
              <a:tabLst>
                <a:tab pos="251460" algn="l"/>
              </a:tabLst>
            </a:pPr>
            <a:r>
              <a:rPr dirty="0" sz="1150" spc="-45" b="1">
                <a:solidFill>
                  <a:srgbClr val="3472A8"/>
                </a:solidFill>
                <a:latin typeface="Arial"/>
                <a:cs typeface="Arial"/>
              </a:rPr>
              <a:t>To</a:t>
            </a:r>
            <a:r>
              <a:rPr dirty="0" sz="1150" spc="-10" b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55" b="1" i="1">
                <a:solidFill>
                  <a:srgbClr val="3472A8"/>
                </a:solidFill>
                <a:latin typeface="Arial"/>
                <a:cs typeface="Arial"/>
              </a:rPr>
              <a:t>carry</a:t>
            </a:r>
            <a:r>
              <a:rPr dirty="0" sz="1150" spc="2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out</a:t>
            </a:r>
            <a:r>
              <a:rPr dirty="0" sz="1150" spc="14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3472A8"/>
                </a:solidFill>
                <a:latin typeface="Times New Roman"/>
                <a:cs typeface="Times New Roman"/>
              </a:rPr>
              <a:t>a</a:t>
            </a:r>
            <a:r>
              <a:rPr dirty="0" sz="1400" spc="100" b="1">
                <a:solidFill>
                  <a:srgbClr val="3472A8"/>
                </a:solidFill>
                <a:latin typeface="Times New Roman"/>
                <a:cs typeface="Times New Roman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snapshot</a:t>
            </a:r>
            <a:r>
              <a:rPr dirty="0" sz="1150" spc="19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audit</a:t>
            </a:r>
            <a:r>
              <a:rPr dirty="0" sz="1150" spc="3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of</a:t>
            </a:r>
            <a:r>
              <a:rPr dirty="0" sz="1150" spc="7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50" b="1" i="1">
                <a:solidFill>
                  <a:srgbClr val="3472A8"/>
                </a:solidFill>
                <a:latin typeface="Arial"/>
                <a:cs typeface="Arial"/>
              </a:rPr>
              <a:t>theatre</a:t>
            </a:r>
            <a:r>
              <a:rPr dirty="0" sz="1150" spc="8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staff's</a:t>
            </a:r>
            <a:r>
              <a:rPr dirty="0" sz="1150" spc="2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60" b="1" i="1">
                <a:solidFill>
                  <a:srgbClr val="3472A8"/>
                </a:solidFill>
                <a:latin typeface="Arial"/>
                <a:cs typeface="Arial"/>
              </a:rPr>
              <a:t>confidence</a:t>
            </a:r>
            <a:r>
              <a:rPr dirty="0" sz="1150" spc="19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in</a:t>
            </a:r>
            <a:r>
              <a:rPr dirty="0" sz="1150" spc="9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-10" b="1" i="1">
                <a:solidFill>
                  <a:srgbClr val="3472A8"/>
                </a:solidFill>
                <a:latin typeface="Arial"/>
                <a:cs typeface="Arial"/>
              </a:rPr>
              <a:t>identifying</a:t>
            </a:r>
            <a:r>
              <a:rPr dirty="0" sz="1150" spc="-1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key</a:t>
            </a:r>
            <a:r>
              <a:rPr dirty="0" sz="1150" spc="27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items</a:t>
            </a:r>
            <a:r>
              <a:rPr dirty="0" sz="1150" spc="4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of</a:t>
            </a:r>
            <a:r>
              <a:rPr dirty="0" sz="1150" spc="114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200" spc="55" b="1">
                <a:solidFill>
                  <a:srgbClr val="3472A8"/>
                </a:solidFill>
                <a:latin typeface="Arial"/>
                <a:cs typeface="Arial"/>
              </a:rPr>
              <a:t>emergency</a:t>
            </a:r>
            <a:r>
              <a:rPr dirty="0" sz="1200" spc="70" b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60" b="1" i="1">
                <a:solidFill>
                  <a:srgbClr val="3472A8"/>
                </a:solidFill>
                <a:latin typeface="Arial"/>
                <a:cs typeface="Arial"/>
              </a:rPr>
              <a:t>equipment</a:t>
            </a:r>
            <a:r>
              <a:rPr dirty="0" sz="1150" spc="15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75" b="1" i="1">
                <a:solidFill>
                  <a:srgbClr val="3472A8"/>
                </a:solidFill>
                <a:latin typeface="Arial"/>
                <a:cs typeface="Arial"/>
              </a:rPr>
              <a:t>available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in</a:t>
            </a:r>
            <a:r>
              <a:rPr dirty="0" sz="1150" spc="3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55" b="1" i="1">
                <a:solidFill>
                  <a:srgbClr val="3472A8"/>
                </a:solidFill>
                <a:latin typeface="Arial"/>
                <a:cs typeface="Arial"/>
              </a:rPr>
              <a:t>the</a:t>
            </a:r>
            <a:r>
              <a:rPr dirty="0" sz="1150" spc="50" b="1" i="1">
                <a:solidFill>
                  <a:srgbClr val="3472A8"/>
                </a:solidFill>
                <a:latin typeface="Arial"/>
                <a:cs typeface="Arial"/>
              </a:rPr>
              <a:t> theatre</a:t>
            </a:r>
            <a:r>
              <a:rPr dirty="0" sz="1150" spc="7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55" b="1" i="1">
                <a:solidFill>
                  <a:srgbClr val="3472A8"/>
                </a:solidFill>
                <a:latin typeface="Arial"/>
                <a:cs typeface="Arial"/>
              </a:rPr>
              <a:t>complex</a:t>
            </a:r>
            <a:endParaRPr sz="1150">
              <a:latin typeface="Arial"/>
              <a:cs typeface="Arial"/>
            </a:endParaRPr>
          </a:p>
          <a:p>
            <a:pPr marL="245745" marR="10795" indent="-233679">
              <a:lnSpc>
                <a:spcPct val="104000"/>
              </a:lnSpc>
              <a:spcBef>
                <a:spcPts val="310"/>
              </a:spcBef>
              <a:buFont typeface="Arial"/>
              <a:buAutoNum type="arabicParenR"/>
              <a:tabLst>
                <a:tab pos="245745" algn="l"/>
                <a:tab pos="252729" algn="l"/>
              </a:tabLst>
            </a:pPr>
            <a:r>
              <a:rPr dirty="0" sz="1150" b="1" i="1">
                <a:solidFill>
                  <a:srgbClr val="3472A8"/>
                </a:solidFill>
                <a:latin typeface="Times New Roman"/>
                <a:cs typeface="Times New Roman"/>
              </a:rPr>
              <a:t>	</a:t>
            </a:r>
            <a:r>
              <a:rPr dirty="0" sz="1150" spc="-50" b="1">
                <a:solidFill>
                  <a:srgbClr val="3472A8"/>
                </a:solidFill>
                <a:latin typeface="Arial"/>
                <a:cs typeface="Arial"/>
              </a:rPr>
              <a:t>To</a:t>
            </a:r>
            <a:r>
              <a:rPr dirty="0" sz="1150" spc="-25" b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75" b="1" i="1">
                <a:solidFill>
                  <a:srgbClr val="3472A8"/>
                </a:solidFill>
                <a:latin typeface="Arial"/>
                <a:cs typeface="Arial"/>
              </a:rPr>
              <a:t>empower</a:t>
            </a:r>
            <a:r>
              <a:rPr dirty="0" sz="1150" spc="16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all</a:t>
            </a:r>
            <a:r>
              <a:rPr dirty="0" sz="1150" spc="1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200" spc="45" b="1">
                <a:solidFill>
                  <a:srgbClr val="3472A8"/>
                </a:solidFill>
                <a:latin typeface="Arial"/>
                <a:cs typeface="Arial"/>
              </a:rPr>
              <a:t>members</a:t>
            </a:r>
            <a:r>
              <a:rPr dirty="0" sz="1200" spc="-60" b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of</a:t>
            </a:r>
            <a:r>
              <a:rPr dirty="0" sz="1150" spc="5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55" b="1" i="1">
                <a:solidFill>
                  <a:srgbClr val="3472A8"/>
                </a:solidFill>
                <a:latin typeface="Arial"/>
                <a:cs typeface="Arial"/>
              </a:rPr>
              <a:t>the</a:t>
            </a:r>
            <a:r>
              <a:rPr dirty="0" sz="1150" spc="-2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50" b="1" i="1">
                <a:solidFill>
                  <a:srgbClr val="3472A8"/>
                </a:solidFill>
                <a:latin typeface="Arial"/>
                <a:cs typeface="Arial"/>
              </a:rPr>
              <a:t>theatre</a:t>
            </a:r>
            <a:r>
              <a:rPr dirty="0" sz="1150" spc="14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MDT</a:t>
            </a:r>
            <a:r>
              <a:rPr dirty="0" sz="1150" spc="-1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to</a:t>
            </a:r>
            <a:r>
              <a:rPr dirty="0" sz="1150" spc="15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70" b="1" i="1">
                <a:solidFill>
                  <a:srgbClr val="3472A8"/>
                </a:solidFill>
                <a:latin typeface="Arial"/>
                <a:cs typeface="Arial"/>
              </a:rPr>
              <a:t>locate</a:t>
            </a:r>
            <a:r>
              <a:rPr dirty="0" sz="1150" spc="9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60" b="1" i="1">
                <a:solidFill>
                  <a:srgbClr val="3472A8"/>
                </a:solidFill>
                <a:latin typeface="Arial"/>
                <a:cs typeface="Arial"/>
              </a:rPr>
              <a:t>equipment</a:t>
            </a:r>
            <a:r>
              <a:rPr dirty="0" sz="1150" spc="14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in</a:t>
            </a:r>
            <a:r>
              <a:rPr dirty="0" sz="1150" spc="6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3472A8"/>
                </a:solidFill>
                <a:latin typeface="Arial"/>
                <a:cs typeface="Arial"/>
              </a:rPr>
              <a:t>an </a:t>
            </a:r>
            <a:r>
              <a:rPr dirty="0" sz="1200" spc="55" b="1">
                <a:solidFill>
                  <a:srgbClr val="3472A8"/>
                </a:solidFill>
                <a:latin typeface="Arial"/>
                <a:cs typeface="Arial"/>
              </a:rPr>
              <a:t>emergency</a:t>
            </a:r>
            <a:r>
              <a:rPr dirty="0" sz="1200" spc="65" b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situation</a:t>
            </a:r>
            <a:r>
              <a:rPr dirty="0" sz="1150" spc="114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through</a:t>
            </a:r>
            <a:r>
              <a:rPr dirty="0" sz="1150" spc="18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55" b="1" i="1">
                <a:solidFill>
                  <a:srgbClr val="3472A8"/>
                </a:solidFill>
                <a:latin typeface="Arial"/>
                <a:cs typeface="Arial"/>
              </a:rPr>
              <a:t>the</a:t>
            </a:r>
            <a:r>
              <a:rPr dirty="0" sz="1150" spc="5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introduction</a:t>
            </a:r>
            <a:r>
              <a:rPr dirty="0" sz="1150" spc="30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of</a:t>
            </a:r>
            <a:r>
              <a:rPr dirty="0" sz="1150" spc="6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3472A8"/>
                </a:solidFill>
                <a:latin typeface="Arial"/>
                <a:cs typeface="Arial"/>
              </a:rPr>
              <a:t>a</a:t>
            </a:r>
            <a:r>
              <a:rPr dirty="0" sz="1200" spc="185" b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visual</a:t>
            </a:r>
            <a:r>
              <a:rPr dirty="0" sz="1150" spc="9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aid</a:t>
            </a:r>
            <a:r>
              <a:rPr dirty="0" sz="1150" spc="29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b="1" i="1">
                <a:solidFill>
                  <a:srgbClr val="3472A8"/>
                </a:solidFill>
                <a:latin typeface="Arial"/>
                <a:cs typeface="Arial"/>
              </a:rPr>
              <a:t>in</a:t>
            </a:r>
            <a:r>
              <a:rPr dirty="0" sz="1150" spc="80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-25" b="1" i="1">
                <a:solidFill>
                  <a:srgbClr val="3472A8"/>
                </a:solidFill>
                <a:latin typeface="Arial"/>
                <a:cs typeface="Arial"/>
              </a:rPr>
              <a:t>all</a:t>
            </a:r>
            <a:r>
              <a:rPr dirty="0" sz="1150" spc="-25" b="1" i="1">
                <a:solidFill>
                  <a:srgbClr val="3472A8"/>
                </a:solidFill>
                <a:latin typeface="Arial"/>
                <a:cs typeface="Arial"/>
              </a:rPr>
              <a:t> </a:t>
            </a:r>
            <a:r>
              <a:rPr dirty="0" sz="1150" spc="-10" b="1" i="1">
                <a:solidFill>
                  <a:srgbClr val="3472A8"/>
                </a:solidFill>
                <a:latin typeface="Arial"/>
                <a:cs typeface="Arial"/>
              </a:rPr>
              <a:t>theatres</a:t>
            </a:r>
            <a:r>
              <a:rPr dirty="0" sz="1150" spc="-10" b="1" i="1">
                <a:solidFill>
                  <a:srgbClr val="4D6490"/>
                </a:solidFill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33226" y="7083283"/>
            <a:ext cx="824865" cy="250825"/>
          </a:xfrm>
          <a:prstGeom prst="rect">
            <a:avLst/>
          </a:prstGeom>
          <a:solidFill>
            <a:srgbClr val="233A62"/>
          </a:solidFill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50" spc="-60" b="1">
                <a:solidFill>
                  <a:srgbClr val="F7FBFB"/>
                </a:solidFill>
                <a:latin typeface="Arial"/>
                <a:cs typeface="Arial"/>
              </a:rPr>
              <a:t>METHODS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38636" y="7707835"/>
            <a:ext cx="5636260" cy="4051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2540">
              <a:lnSpc>
                <a:spcPct val="104000"/>
              </a:lnSpc>
              <a:spcBef>
                <a:spcPts val="80"/>
              </a:spcBef>
            </a:pP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A</a:t>
            </a:r>
            <a:r>
              <a:rPr dirty="0" sz="1200" spc="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snapshot</a:t>
            </a:r>
            <a:r>
              <a:rPr dirty="0" sz="1200" spc="-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audit</a:t>
            </a:r>
            <a:r>
              <a:rPr dirty="0" sz="1200" spc="-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was</a:t>
            </a:r>
            <a:r>
              <a:rPr dirty="0" sz="1200" spc="-7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carried</a:t>
            </a:r>
            <a:r>
              <a:rPr dirty="0" sz="1200" spc="-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out</a:t>
            </a:r>
            <a:r>
              <a:rPr dirty="0" sz="1200" spc="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-5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575E72"/>
                </a:solidFill>
                <a:latin typeface="Arial"/>
                <a:cs typeface="Arial"/>
              </a:rPr>
              <a:t>January</a:t>
            </a:r>
            <a:r>
              <a:rPr dirty="0" sz="1200" spc="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2023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involving</a:t>
            </a:r>
            <a:r>
              <a:rPr dirty="0" sz="1200" spc="-5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a</a:t>
            </a:r>
            <a:r>
              <a:rPr dirty="0" sz="1200" spc="60">
                <a:solidFill>
                  <a:srgbClr val="4D6490"/>
                </a:solidFill>
                <a:latin typeface="Arial"/>
                <a:cs typeface="Arial"/>
              </a:rPr>
              <a:t>ll</a:t>
            </a:r>
            <a:r>
              <a:rPr dirty="0" sz="1200" spc="-120">
                <a:solidFill>
                  <a:srgbClr val="4D6490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members</a:t>
            </a:r>
            <a:r>
              <a:rPr dirty="0" sz="1200" spc="-19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of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MDT</a:t>
            </a:r>
            <a:r>
              <a:rPr dirty="0" sz="1200" spc="-3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aside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from</a:t>
            </a:r>
            <a:r>
              <a:rPr dirty="0" sz="1200" spc="-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anaesthetists</a:t>
            </a:r>
            <a:r>
              <a:rPr dirty="0" sz="1200" spc="-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2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ODPs.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33918" y="8350661"/>
            <a:ext cx="5577840" cy="59499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4604" marR="5080" indent="-2540">
              <a:lnSpc>
                <a:spcPct val="104000"/>
              </a:lnSpc>
              <a:spcBef>
                <a:spcPts val="80"/>
              </a:spcBef>
            </a:pP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Staff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were</a:t>
            </a:r>
            <a:r>
              <a:rPr dirty="0" sz="1200" spc="-5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asked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1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assess</a:t>
            </a:r>
            <a:r>
              <a:rPr dirty="0" sz="1200" spc="-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their</a:t>
            </a:r>
            <a:r>
              <a:rPr dirty="0" sz="1200" spc="-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confidence</a:t>
            </a:r>
            <a:r>
              <a:rPr dirty="0" sz="1200" spc="-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575E72"/>
                </a:solidFill>
                <a:latin typeface="Arial"/>
                <a:cs typeface="Arial"/>
              </a:rPr>
              <a:t>inidentifying</a:t>
            </a:r>
            <a:r>
              <a:rPr dirty="0" sz="1200" spc="-2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575E72"/>
                </a:solidFill>
                <a:latin typeface="Arial"/>
                <a:cs typeface="Arial"/>
              </a:rPr>
              <a:t>locating </a:t>
            </a:r>
            <a:r>
              <a:rPr dirty="0" sz="1200" spc="85">
                <a:solidFill>
                  <a:srgbClr val="575E72"/>
                </a:solidFill>
                <a:latin typeface="Arial"/>
                <a:cs typeface="Arial"/>
              </a:rPr>
              <a:t>individual</a:t>
            </a:r>
            <a:r>
              <a:rPr dirty="0" sz="1200" spc="-1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575E72"/>
                </a:solidFill>
                <a:latin typeface="Arial"/>
                <a:cs typeface="Arial"/>
              </a:rPr>
              <a:t>items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equipment</a:t>
            </a:r>
            <a:r>
              <a:rPr dirty="0" sz="1200" spc="-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575E72"/>
                </a:solidFill>
                <a:latin typeface="Arial"/>
                <a:cs typeface="Arial"/>
              </a:rPr>
              <a:t>located</a:t>
            </a:r>
            <a:r>
              <a:rPr dirty="0" sz="1200" spc="-9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-15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3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theatre</a:t>
            </a:r>
            <a:r>
              <a:rPr dirty="0" sz="1200" spc="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comp</a:t>
            </a:r>
            <a:r>
              <a:rPr dirty="0" sz="1200" spc="130">
                <a:solidFill>
                  <a:srgbClr val="4D6490"/>
                </a:solidFill>
                <a:latin typeface="Arial"/>
                <a:cs typeface="Arial"/>
              </a:rPr>
              <a:t>l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ex</a:t>
            </a:r>
            <a:r>
              <a:rPr dirty="0" sz="1200" spc="-1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5">
                <a:solidFill>
                  <a:srgbClr val="424B64"/>
                </a:solidFill>
                <a:latin typeface="Arial"/>
                <a:cs typeface="Arial"/>
              </a:rPr>
              <a:t>on</a:t>
            </a:r>
            <a:r>
              <a:rPr dirty="0" sz="1200" spc="-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40">
                <a:solidFill>
                  <a:srgbClr val="424B64"/>
                </a:solidFill>
                <a:latin typeface="Arial"/>
                <a:cs typeface="Arial"/>
              </a:rPr>
              <a:t>a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scale of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1</a:t>
            </a:r>
            <a:r>
              <a:rPr dirty="0" sz="1200">
                <a:solidFill>
                  <a:srgbClr val="333336"/>
                </a:solidFill>
                <a:latin typeface="Arial"/>
                <a:cs typeface="Arial"/>
              </a:rPr>
              <a:t>-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5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575E72"/>
                </a:solidFill>
                <a:latin typeface="Arial"/>
                <a:cs typeface="Arial"/>
              </a:rPr>
              <a:t>(1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=not</a:t>
            </a:r>
            <a:r>
              <a:rPr dirty="0" sz="1200" spc="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at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all</a:t>
            </a:r>
            <a:r>
              <a:rPr dirty="0" sz="1200" spc="-114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confident,</a:t>
            </a:r>
            <a:r>
              <a:rPr dirty="0" sz="1200" spc="-1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5=</a:t>
            </a:r>
            <a:r>
              <a:rPr dirty="0" sz="1200" spc="-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575E72"/>
                </a:solidFill>
                <a:latin typeface="Arial"/>
                <a:cs typeface="Arial"/>
              </a:rPr>
              <a:t>very</a:t>
            </a:r>
            <a:r>
              <a:rPr dirty="0" sz="1200" spc="-15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confident).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35281" y="9190272"/>
            <a:ext cx="5605780" cy="39814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5715">
              <a:lnSpc>
                <a:spcPct val="100000"/>
              </a:lnSpc>
              <a:spcBef>
                <a:spcPts val="140"/>
              </a:spcBef>
            </a:pP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A</a:t>
            </a:r>
            <a:r>
              <a:rPr dirty="0" sz="1200" spc="3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poster</a:t>
            </a:r>
            <a:r>
              <a:rPr dirty="0" sz="1200" spc="-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575E72"/>
                </a:solidFill>
                <a:latin typeface="Arial"/>
                <a:cs typeface="Arial"/>
              </a:rPr>
              <a:t>was</a:t>
            </a:r>
            <a:r>
              <a:rPr dirty="0" sz="1200" spc="3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then</a:t>
            </a:r>
            <a:r>
              <a:rPr dirty="0" sz="1200" spc="-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developed</a:t>
            </a:r>
            <a:r>
              <a:rPr dirty="0" sz="1200" spc="-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with</a:t>
            </a:r>
            <a:r>
              <a:rPr dirty="0" sz="1200" spc="-4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3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575E72"/>
                </a:solidFill>
                <a:latin typeface="Arial"/>
                <a:cs typeface="Arial"/>
              </a:rPr>
              <a:t>input</a:t>
            </a:r>
            <a:r>
              <a:rPr dirty="0" sz="1200" spc="-114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MDT</a:t>
            </a:r>
            <a:r>
              <a:rPr dirty="0" sz="1200" spc="-3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3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45">
                <a:solidFill>
                  <a:srgbClr val="424B64"/>
                </a:solidFill>
                <a:latin typeface="Arial"/>
                <a:cs typeface="Arial"/>
              </a:rPr>
              <a:t>placed</a:t>
            </a:r>
            <a:r>
              <a:rPr dirty="0" sz="1200" spc="-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-12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all E</a:t>
            </a:r>
            <a:r>
              <a:rPr dirty="0" sz="1200" spc="70">
                <a:solidFill>
                  <a:srgbClr val="2A3460"/>
                </a:solidFill>
                <a:latin typeface="Arial"/>
                <a:cs typeface="Arial"/>
              </a:rPr>
              <a:t>-</a:t>
            </a:r>
            <a:r>
              <a:rPr dirty="0" sz="1200" spc="55">
                <a:solidFill>
                  <a:srgbClr val="575E72"/>
                </a:solidFill>
                <a:latin typeface="Arial"/>
                <a:cs typeface="Arial"/>
              </a:rPr>
              <a:t>level</a:t>
            </a:r>
            <a:r>
              <a:rPr dirty="0" sz="1200" spc="-15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theatres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at</a:t>
            </a:r>
            <a:r>
              <a:rPr dirty="0" sz="1200" spc="1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1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5">
                <a:solidFill>
                  <a:srgbClr val="424B64"/>
                </a:solidFill>
                <a:latin typeface="Arial"/>
                <a:cs typeface="Arial"/>
              </a:rPr>
              <a:t>Queen</a:t>
            </a:r>
            <a:r>
              <a:rPr dirty="0" sz="1200" spc="-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Alexandra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575E72"/>
                </a:solidFill>
                <a:latin typeface="Arial"/>
                <a:cs typeface="Arial"/>
              </a:rPr>
              <a:t>Hospital,</a:t>
            </a:r>
            <a:r>
              <a:rPr dirty="0" sz="1200" spc="-14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Portsmouth.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37325" y="9826538"/>
            <a:ext cx="5523230" cy="4051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3810">
              <a:lnSpc>
                <a:spcPct val="104000"/>
              </a:lnSpc>
              <a:spcBef>
                <a:spcPts val="80"/>
              </a:spcBef>
            </a:pP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A</a:t>
            </a:r>
            <a:r>
              <a:rPr dirty="0" sz="1200" spc="-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repeat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snapshot</a:t>
            </a:r>
            <a:r>
              <a:rPr dirty="0" sz="1200" spc="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audit</a:t>
            </a:r>
            <a:r>
              <a:rPr dirty="0" sz="1200" spc="-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was</a:t>
            </a:r>
            <a:r>
              <a:rPr dirty="0" sz="1200" spc="-7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carried</a:t>
            </a:r>
            <a:r>
              <a:rPr dirty="0" sz="1200" spc="-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out</a:t>
            </a:r>
            <a:r>
              <a:rPr dirty="0" sz="1200" spc="-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-7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February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2023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254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assess</a:t>
            </a:r>
            <a:r>
              <a:rPr dirty="0" sz="1200" spc="-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424B64"/>
                </a:solidFill>
                <a:latin typeface="Arial"/>
                <a:cs typeface="Arial"/>
              </a:rPr>
              <a:t>the </a:t>
            </a:r>
            <a:r>
              <a:rPr dirty="0" sz="1200" spc="145">
                <a:solidFill>
                  <a:srgbClr val="575E72"/>
                </a:solidFill>
                <a:latin typeface="Arial"/>
                <a:cs typeface="Arial"/>
              </a:rPr>
              <a:t>impact</a:t>
            </a:r>
            <a:r>
              <a:rPr dirty="0" sz="1200" spc="-1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25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4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1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poster</a:t>
            </a:r>
            <a:r>
              <a:rPr dirty="0" sz="1200" spc="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1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staff</a:t>
            </a:r>
            <a:r>
              <a:rPr dirty="0" sz="1200" spc="-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575E72"/>
                </a:solidFill>
                <a:latin typeface="Arial"/>
                <a:cs typeface="Arial"/>
              </a:rPr>
              <a:t>were</a:t>
            </a:r>
            <a:r>
              <a:rPr dirty="0" sz="1200" spc="-5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575E72"/>
                </a:solidFill>
                <a:latin typeface="Arial"/>
                <a:cs typeface="Arial"/>
              </a:rPr>
              <a:t>invited</a:t>
            </a:r>
            <a:r>
              <a:rPr dirty="0" sz="1200" spc="-15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provide</a:t>
            </a:r>
            <a:r>
              <a:rPr dirty="0" sz="1200" spc="-1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575E72"/>
                </a:solidFill>
                <a:latin typeface="Arial"/>
                <a:cs typeface="Arial"/>
              </a:rPr>
              <a:t>written</a:t>
            </a:r>
            <a:r>
              <a:rPr dirty="0" sz="1200" spc="6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feedback.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917034" y="1757007"/>
            <a:ext cx="4280535" cy="250825"/>
          </a:xfrm>
          <a:prstGeom prst="rect">
            <a:avLst/>
          </a:prstGeom>
          <a:solidFill>
            <a:srgbClr val="233A62"/>
          </a:solidFill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50" spc="-20" b="1">
                <a:solidFill>
                  <a:srgbClr val="F7FBFB"/>
                </a:solidFill>
                <a:latin typeface="Arial"/>
                <a:cs typeface="Arial"/>
              </a:rPr>
              <a:t>INTERVENTION-</a:t>
            </a:r>
            <a:r>
              <a:rPr dirty="0" sz="1350" spc="40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150" b="1">
                <a:solidFill>
                  <a:srgbClr val="F7FBFB"/>
                </a:solidFill>
                <a:latin typeface="Arial"/>
                <a:cs typeface="Arial"/>
              </a:rPr>
              <a:t>POSTER</a:t>
            </a:r>
            <a:r>
              <a:rPr dirty="0" sz="1350" spc="30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100" b="1">
                <a:solidFill>
                  <a:srgbClr val="F7FBFB"/>
                </a:solidFill>
                <a:latin typeface="Arial"/>
                <a:cs typeface="Arial"/>
              </a:rPr>
              <a:t>DISPLA</a:t>
            </a:r>
            <a:r>
              <a:rPr dirty="0" sz="1350" spc="-225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125" b="1">
                <a:solidFill>
                  <a:srgbClr val="F7FBFB"/>
                </a:solidFill>
                <a:latin typeface="Arial"/>
                <a:cs typeface="Arial"/>
              </a:rPr>
              <a:t>YEO</a:t>
            </a:r>
            <a:r>
              <a:rPr dirty="0" sz="1350" spc="-160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F7FBFB"/>
                </a:solidFill>
                <a:latin typeface="Arial"/>
                <a:cs typeface="Arial"/>
              </a:rPr>
              <a:t>IN</a:t>
            </a:r>
            <a:r>
              <a:rPr dirty="0" sz="1350" spc="195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140" b="1">
                <a:solidFill>
                  <a:srgbClr val="F7FBFB"/>
                </a:solidFill>
                <a:latin typeface="Arial"/>
                <a:cs typeface="Arial"/>
              </a:rPr>
              <a:t>ALL</a:t>
            </a:r>
            <a:r>
              <a:rPr dirty="0" sz="1350" spc="-20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135" b="1">
                <a:solidFill>
                  <a:srgbClr val="F7FBFB"/>
                </a:solidFill>
                <a:latin typeface="Arial"/>
                <a:cs typeface="Arial"/>
              </a:rPr>
              <a:t>THEATRES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217677" y="2189148"/>
            <a:ext cx="377952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70" b="1">
                <a:solidFill>
                  <a:srgbClr val="385224"/>
                </a:solidFill>
                <a:latin typeface="Arial"/>
                <a:cs typeface="Arial"/>
              </a:rPr>
              <a:t>EMERGENCY</a:t>
            </a:r>
            <a:r>
              <a:rPr dirty="0" sz="1400" spc="-5" b="1">
                <a:solidFill>
                  <a:srgbClr val="385224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385224"/>
                </a:solidFill>
                <a:latin typeface="Arial"/>
                <a:cs typeface="Arial"/>
              </a:rPr>
              <a:t>EQUIPMENT</a:t>
            </a:r>
            <a:r>
              <a:rPr dirty="0" sz="1400" spc="50" b="1">
                <a:solidFill>
                  <a:srgbClr val="385224"/>
                </a:solidFill>
                <a:latin typeface="Arial"/>
                <a:cs typeface="Arial"/>
              </a:rPr>
              <a:t> </a:t>
            </a:r>
            <a:r>
              <a:rPr dirty="0" sz="1400" spc="-150" b="1">
                <a:solidFill>
                  <a:srgbClr val="385224"/>
                </a:solidFill>
                <a:latin typeface="Arial"/>
                <a:cs typeface="Arial"/>
              </a:rPr>
              <a:t>E</a:t>
            </a:r>
            <a:r>
              <a:rPr dirty="0" sz="1400" spc="-60" b="1">
                <a:solidFill>
                  <a:srgbClr val="385224"/>
                </a:solidFill>
                <a:latin typeface="Arial"/>
                <a:cs typeface="Arial"/>
              </a:rPr>
              <a:t> </a:t>
            </a:r>
            <a:r>
              <a:rPr dirty="0" sz="1400" spc="-140" b="1">
                <a:solidFill>
                  <a:srgbClr val="385224"/>
                </a:solidFill>
                <a:latin typeface="Arial"/>
                <a:cs typeface="Arial"/>
              </a:rPr>
              <a:t>LEVEL</a:t>
            </a:r>
            <a:r>
              <a:rPr dirty="0" sz="1400" spc="-40" b="1">
                <a:solidFill>
                  <a:srgbClr val="385224"/>
                </a:solidFill>
                <a:latin typeface="Arial"/>
                <a:cs typeface="Arial"/>
              </a:rPr>
              <a:t> </a:t>
            </a:r>
            <a:r>
              <a:rPr dirty="0" sz="1400" spc="-80" b="1">
                <a:solidFill>
                  <a:srgbClr val="385224"/>
                </a:solidFill>
                <a:latin typeface="Arial"/>
                <a:cs typeface="Arial"/>
              </a:rPr>
              <a:t>THEATRES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6907340" y="2364584"/>
            <a:ext cx="255904" cy="520700"/>
          </a:xfrm>
          <a:custGeom>
            <a:avLst/>
            <a:gdLst/>
            <a:ahLst/>
            <a:cxnLst/>
            <a:rect l="l" t="t" r="r" b="b"/>
            <a:pathLst>
              <a:path w="255904" h="520700">
                <a:moveTo>
                  <a:pt x="255560" y="520225"/>
                </a:moveTo>
                <a:lnTo>
                  <a:pt x="0" y="520225"/>
                </a:lnTo>
                <a:lnTo>
                  <a:pt x="0" y="0"/>
                </a:lnTo>
                <a:lnTo>
                  <a:pt x="255560" y="0"/>
                </a:lnTo>
                <a:lnTo>
                  <a:pt x="255560" y="520225"/>
                </a:lnTo>
                <a:close/>
              </a:path>
            </a:pathLst>
          </a:custGeom>
          <a:solidFill>
            <a:srgbClr val="233A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6894641" y="2372815"/>
            <a:ext cx="332740" cy="47688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950" spc="30" b="1">
                <a:solidFill>
                  <a:srgbClr val="F7FBFB"/>
                </a:solidFill>
                <a:latin typeface="Times New Roman"/>
                <a:cs typeface="Times New Roman"/>
              </a:rPr>
              <a:t>'3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260528" y="2632335"/>
            <a:ext cx="465455" cy="175895"/>
          </a:xfrm>
          <a:prstGeom prst="rect">
            <a:avLst/>
          </a:prstGeom>
          <a:solidFill>
            <a:srgbClr val="335491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950" spc="70" b="1">
                <a:solidFill>
                  <a:srgbClr val="F7FBFB"/>
                </a:solidFill>
                <a:latin typeface="Arial"/>
                <a:cs typeface="Arial"/>
              </a:rPr>
              <a:t>Airway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053184" y="2888825"/>
            <a:ext cx="560705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10" b="1">
                <a:solidFill>
                  <a:srgbClr val="4D6490"/>
                </a:solidFill>
                <a:latin typeface="Arial"/>
                <a:cs typeface="Arial"/>
              </a:rPr>
              <a:t>Glidescope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896559" y="2833725"/>
            <a:ext cx="724535" cy="340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6350">
              <a:lnSpc>
                <a:spcPct val="137700"/>
              </a:lnSpc>
              <a:spcBef>
                <a:spcPts val="95"/>
              </a:spcBef>
            </a:pPr>
            <a:r>
              <a:rPr dirty="0" sz="750" spc="30" b="1">
                <a:solidFill>
                  <a:srgbClr val="4D6490"/>
                </a:solidFill>
                <a:latin typeface="Arial"/>
                <a:cs typeface="Arial"/>
              </a:rPr>
              <a:t>Adult</a:t>
            </a:r>
            <a:r>
              <a:rPr dirty="0" sz="750" spc="-15" b="1">
                <a:solidFill>
                  <a:srgbClr val="4D6490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4D6490"/>
                </a:solidFill>
                <a:latin typeface="Arial"/>
                <a:cs typeface="Arial"/>
              </a:rPr>
              <a:t>Difficult</a:t>
            </a:r>
            <a:r>
              <a:rPr dirty="0" sz="750" spc="20" b="1">
                <a:solidFill>
                  <a:srgbClr val="4D6490"/>
                </a:solidFill>
                <a:latin typeface="Arial"/>
                <a:cs typeface="Arial"/>
              </a:rPr>
              <a:t> Airway</a:t>
            </a:r>
            <a:r>
              <a:rPr dirty="0" sz="750" spc="-20" b="1">
                <a:solidFill>
                  <a:srgbClr val="4D6490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36568C"/>
                </a:solidFill>
                <a:latin typeface="Arial"/>
                <a:cs typeface="Arial"/>
              </a:rPr>
              <a:t>Trolley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996900" y="4183223"/>
            <a:ext cx="674370" cy="25717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56515" marR="5080" indent="-44450">
              <a:lnSpc>
                <a:spcPts val="880"/>
              </a:lnSpc>
              <a:spcBef>
                <a:spcPts val="185"/>
              </a:spcBef>
            </a:pPr>
            <a:r>
              <a:rPr dirty="0" sz="750" spc="-25">
                <a:solidFill>
                  <a:srgbClr val="64708E"/>
                </a:solidFill>
                <a:latin typeface="Times New Roman"/>
                <a:cs typeface="Times New Roman"/>
              </a:rPr>
              <a:t>E9</a:t>
            </a:r>
            <a:r>
              <a:rPr dirty="0" sz="750" spc="-40">
                <a:solidFill>
                  <a:srgbClr val="64708E"/>
                </a:solidFill>
                <a:latin typeface="Times New Roman"/>
                <a:cs typeface="Times New Roman"/>
              </a:rPr>
              <a:t> </a:t>
            </a:r>
            <a:r>
              <a:rPr dirty="0" sz="800" spc="-30">
                <a:solidFill>
                  <a:srgbClr val="72809E"/>
                </a:solidFill>
                <a:latin typeface="Arial"/>
                <a:cs typeface="Arial"/>
              </a:rPr>
              <a:t>+</a:t>
            </a:r>
            <a:r>
              <a:rPr dirty="0" sz="800" spc="-40">
                <a:solidFill>
                  <a:srgbClr val="72809E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64708E"/>
                </a:solidFill>
                <a:latin typeface="Times New Roman"/>
                <a:cs typeface="Times New Roman"/>
              </a:rPr>
              <a:t>Storeroom</a:t>
            </a:r>
            <a:r>
              <a:rPr dirty="0" sz="750" spc="50">
                <a:solidFill>
                  <a:srgbClr val="64708E"/>
                </a:solidFill>
                <a:latin typeface="Times New Roman"/>
                <a:cs typeface="Times New Roman"/>
              </a:rPr>
              <a:t> opposite</a:t>
            </a:r>
            <a:r>
              <a:rPr dirty="0" sz="750" spc="45">
                <a:solidFill>
                  <a:srgbClr val="64708E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64708E"/>
                </a:solidFill>
                <a:latin typeface="Times New Roman"/>
                <a:cs typeface="Times New Roman"/>
              </a:rPr>
              <a:t>E12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860431" y="4299106"/>
            <a:ext cx="861694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O</a:t>
            </a:r>
            <a:r>
              <a:rPr dirty="0" sz="750">
                <a:solidFill>
                  <a:srgbClr val="64708E"/>
                </a:solidFill>
                <a:latin typeface="Times New Roman"/>
                <a:cs typeface="Times New Roman"/>
              </a:rPr>
              <a:t>ut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s</a:t>
            </a:r>
            <a:r>
              <a:rPr dirty="0" sz="750">
                <a:solidFill>
                  <a:srgbClr val="8593AC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4D6490"/>
                </a:solidFill>
                <a:latin typeface="Times New Roman"/>
                <a:cs typeface="Times New Roman"/>
              </a:rPr>
              <a:t>d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e</a:t>
            </a:r>
            <a:r>
              <a:rPr dirty="0" sz="750" spc="170">
                <a:solidFill>
                  <a:srgbClr val="575E72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64708E"/>
                </a:solidFill>
                <a:latin typeface="Times New Roman"/>
                <a:cs typeface="Times New Roman"/>
              </a:rPr>
              <a:t>E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4</a:t>
            </a:r>
            <a:r>
              <a:rPr dirty="0" sz="750">
                <a:solidFill>
                  <a:srgbClr val="8593AC"/>
                </a:solidFill>
                <a:latin typeface="Times New Roman"/>
                <a:cs typeface="Times New Roman"/>
              </a:rPr>
              <a:t>,</a:t>
            </a:r>
            <a:r>
              <a:rPr dirty="0" sz="750" spc="100">
                <a:solidFill>
                  <a:srgbClr val="8593AC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64708E"/>
                </a:solidFill>
                <a:latin typeface="Times New Roman"/>
                <a:cs typeface="Times New Roman"/>
              </a:rPr>
              <a:t>E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9</a:t>
            </a:r>
            <a:r>
              <a:rPr dirty="0" sz="750">
                <a:solidFill>
                  <a:srgbClr val="8593AC"/>
                </a:solidFill>
                <a:latin typeface="Times New Roman"/>
                <a:cs typeface="Times New Roman"/>
              </a:rPr>
              <a:t>,</a:t>
            </a:r>
            <a:r>
              <a:rPr dirty="0" sz="750" spc="50">
                <a:solidFill>
                  <a:srgbClr val="8593AC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575E72"/>
                </a:solidFill>
                <a:latin typeface="Times New Roman"/>
                <a:cs typeface="Times New Roman"/>
              </a:rPr>
              <a:t>E14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971223" y="2895384"/>
            <a:ext cx="636905" cy="251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10" b="1">
                <a:solidFill>
                  <a:srgbClr val="4D6490"/>
                </a:solidFill>
                <a:latin typeface="Arial"/>
                <a:cs typeface="Arial"/>
              </a:rPr>
              <a:t>AmbuScope</a:t>
            </a:r>
            <a:endParaRPr sz="750">
              <a:latin typeface="Arial"/>
              <a:cs typeface="Arial"/>
            </a:endParaRPr>
          </a:p>
          <a:p>
            <a:pPr algn="r" marR="114935">
              <a:lnSpc>
                <a:spcPct val="100000"/>
              </a:lnSpc>
              <a:spcBef>
                <a:spcPts val="330"/>
              </a:spcBef>
            </a:pPr>
            <a:r>
              <a:rPr dirty="0" sz="450" spc="20">
                <a:solidFill>
                  <a:srgbClr val="959589"/>
                </a:solidFill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9059598" y="4299106"/>
            <a:ext cx="49022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O</a:t>
            </a:r>
            <a:r>
              <a:rPr dirty="0" sz="750">
                <a:solidFill>
                  <a:srgbClr val="64708E"/>
                </a:solidFill>
                <a:latin typeface="Times New Roman"/>
                <a:cs typeface="Times New Roman"/>
              </a:rPr>
              <a:t>ut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s</a:t>
            </a:r>
            <a:r>
              <a:rPr dirty="0" sz="750">
                <a:solidFill>
                  <a:srgbClr val="8593AC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4D6490"/>
                </a:solidFill>
                <a:latin typeface="Times New Roman"/>
                <a:cs typeface="Times New Roman"/>
              </a:rPr>
              <a:t>d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e</a:t>
            </a:r>
            <a:r>
              <a:rPr dirty="0" sz="750" spc="285">
                <a:solidFill>
                  <a:srgbClr val="575E72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64708E"/>
                </a:solidFill>
                <a:latin typeface="Times New Roman"/>
                <a:cs typeface="Times New Roman"/>
              </a:rPr>
              <a:t>E9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0058720" y="2882265"/>
            <a:ext cx="67183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10" b="1">
                <a:solidFill>
                  <a:srgbClr val="4D6490"/>
                </a:solidFill>
                <a:latin typeface="Arial"/>
                <a:cs typeface="Arial"/>
              </a:rPr>
              <a:t>MAST</a:t>
            </a:r>
            <a:r>
              <a:rPr dirty="0" sz="750" b="1">
                <a:solidFill>
                  <a:srgbClr val="4D6490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36568C"/>
                </a:solidFill>
                <a:latin typeface="Arial"/>
                <a:cs typeface="Arial"/>
              </a:rPr>
              <a:t>Trolley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0153918" y="4292547"/>
            <a:ext cx="48895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>
                <a:solidFill>
                  <a:srgbClr val="64708E"/>
                </a:solidFill>
                <a:latin typeface="Times New Roman"/>
                <a:cs typeface="Times New Roman"/>
              </a:rPr>
              <a:t>Out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s</a:t>
            </a:r>
            <a:r>
              <a:rPr dirty="0" sz="750">
                <a:solidFill>
                  <a:srgbClr val="8593AC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de</a:t>
            </a:r>
            <a:r>
              <a:rPr dirty="0" sz="750" spc="285">
                <a:solidFill>
                  <a:srgbClr val="575E72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64708E"/>
                </a:solidFill>
                <a:latin typeface="Times New Roman"/>
                <a:cs typeface="Times New Roman"/>
              </a:rPr>
              <a:t>E6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106978" y="2859963"/>
            <a:ext cx="766445" cy="327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85090">
              <a:lnSpc>
                <a:spcPct val="132000"/>
              </a:lnSpc>
              <a:spcBef>
                <a:spcPts val="95"/>
              </a:spcBef>
            </a:pPr>
            <a:r>
              <a:rPr dirty="0" sz="750" spc="-10" b="1">
                <a:solidFill>
                  <a:srgbClr val="4D6490"/>
                </a:solidFill>
                <a:latin typeface="Arial"/>
                <a:cs typeface="Arial"/>
              </a:rPr>
              <a:t>Adult/Paed</a:t>
            </a:r>
            <a:r>
              <a:rPr dirty="0" sz="750" spc="500" b="1">
                <a:solidFill>
                  <a:srgbClr val="4D6490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4D6490"/>
                </a:solidFill>
                <a:latin typeface="Arial"/>
                <a:cs typeface="Arial"/>
              </a:rPr>
              <a:t>Bronchoscopes</a:t>
            </a:r>
            <a:endParaRPr sz="7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1868081" y="4315723"/>
            <a:ext cx="80010" cy="106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25"/>
              </a:lnSpc>
            </a:pPr>
            <a:r>
              <a:rPr dirty="0" sz="750" spc="-25">
                <a:solidFill>
                  <a:srgbClr val="64708E"/>
                </a:solidFill>
                <a:latin typeface="Times New Roman"/>
                <a:cs typeface="Times New Roman"/>
              </a:rPr>
              <a:t>/7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2245522" y="2888825"/>
            <a:ext cx="1056005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b="1">
                <a:solidFill>
                  <a:srgbClr val="575E72"/>
                </a:solidFill>
                <a:latin typeface="Arial"/>
                <a:cs typeface="Arial"/>
              </a:rPr>
              <a:t>T</a:t>
            </a:r>
            <a:r>
              <a:rPr dirty="0" sz="750" b="1">
                <a:solidFill>
                  <a:srgbClr val="4D6490"/>
                </a:solidFill>
                <a:latin typeface="Arial"/>
                <a:cs typeface="Arial"/>
              </a:rPr>
              <a:t>racheos</a:t>
            </a:r>
            <a:r>
              <a:rPr dirty="0" sz="750" b="1">
                <a:solidFill>
                  <a:srgbClr val="3472A8"/>
                </a:solidFill>
                <a:latin typeface="Arial"/>
                <a:cs typeface="Arial"/>
              </a:rPr>
              <a:t>t</a:t>
            </a:r>
            <a:r>
              <a:rPr dirty="0" sz="750" b="1">
                <a:solidFill>
                  <a:srgbClr val="4D6490"/>
                </a:solidFill>
                <a:latin typeface="Arial"/>
                <a:cs typeface="Arial"/>
              </a:rPr>
              <a:t>omy</a:t>
            </a:r>
            <a:r>
              <a:rPr dirty="0" sz="750" spc="110" b="1">
                <a:solidFill>
                  <a:srgbClr val="4D6490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36568C"/>
                </a:solidFill>
                <a:latin typeface="Arial"/>
                <a:cs typeface="Arial"/>
              </a:rPr>
              <a:t>Tro</a:t>
            </a:r>
            <a:r>
              <a:rPr dirty="0" sz="750" spc="-10" b="1">
                <a:solidFill>
                  <a:srgbClr val="64708E"/>
                </a:solidFill>
                <a:latin typeface="Arial"/>
                <a:cs typeface="Arial"/>
              </a:rPr>
              <a:t>lley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2350492" y="3079049"/>
            <a:ext cx="250190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195">
                <a:solidFill>
                  <a:srgbClr val="777570"/>
                </a:solidFill>
                <a:latin typeface="Times New Roman"/>
                <a:cs typeface="Times New Roman"/>
              </a:rPr>
              <a:t>,</a:t>
            </a:r>
            <a:r>
              <a:rPr dirty="0" sz="2200" spc="-195">
                <a:solidFill>
                  <a:srgbClr val="575E72"/>
                </a:solidFill>
                <a:latin typeface="Times New Roman"/>
                <a:cs typeface="Times New Roman"/>
              </a:rPr>
              <a:t>1</a:t>
            </a:r>
            <a:r>
              <a:rPr dirty="0" sz="2200" spc="-195">
                <a:solidFill>
                  <a:srgbClr val="777570"/>
                </a:solidFill>
                <a:latin typeface="Times New Roman"/>
                <a:cs typeface="Times New Roman"/>
              </a:rPr>
              <a:t>·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13110286" y="3162116"/>
            <a:ext cx="26670" cy="135890"/>
          </a:xfrm>
          <a:custGeom>
            <a:avLst/>
            <a:gdLst/>
            <a:ahLst/>
            <a:cxnLst/>
            <a:rect l="l" t="t" r="r" b="b"/>
            <a:pathLst>
              <a:path w="26669" h="135889">
                <a:moveTo>
                  <a:pt x="26211" y="135397"/>
                </a:moveTo>
                <a:lnTo>
                  <a:pt x="0" y="135397"/>
                </a:lnTo>
                <a:lnTo>
                  <a:pt x="0" y="0"/>
                </a:lnTo>
                <a:lnTo>
                  <a:pt x="26211" y="0"/>
                </a:lnTo>
                <a:lnTo>
                  <a:pt x="26211" y="135397"/>
                </a:lnTo>
                <a:close/>
              </a:path>
            </a:pathLst>
          </a:custGeom>
          <a:solidFill>
            <a:srgbClr val="DFDB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12638380" y="3194932"/>
            <a:ext cx="261620" cy="104139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00">
                <a:solidFill>
                  <a:srgbClr val="777570"/>
                </a:solidFill>
                <a:latin typeface="Times New Roman"/>
                <a:cs typeface="Times New Roman"/>
              </a:rPr>
              <a:t>e:..</a:t>
            </a:r>
            <a:r>
              <a:rPr dirty="0" sz="500" spc="340">
                <a:solidFill>
                  <a:srgbClr val="777570"/>
                </a:solidFill>
                <a:latin typeface="Times New Roman"/>
                <a:cs typeface="Times New Roman"/>
              </a:rPr>
              <a:t> </a:t>
            </a:r>
            <a:r>
              <a:rPr dirty="0" u="sng" sz="450" spc="-25">
                <a:solidFill>
                  <a:srgbClr val="575E72"/>
                </a:solidFill>
                <a:uFill>
                  <a:solidFill>
                    <a:srgbClr val="575E72"/>
                  </a:solidFill>
                </a:uFill>
                <a:latin typeface="Times New Roman"/>
                <a:cs typeface="Times New Roman"/>
              </a:rPr>
              <a:t>C:-</a:t>
            </a:r>
            <a:r>
              <a:rPr dirty="0" u="sng" sz="450" spc="500">
                <a:solidFill>
                  <a:srgbClr val="575E72"/>
                </a:solidFill>
                <a:uFill>
                  <a:solidFill>
                    <a:srgbClr val="575E72"/>
                  </a:solidFill>
                </a:uFill>
                <a:latin typeface="Times New Roman"/>
                <a:cs typeface="Times New Roman"/>
              </a:rPr>
              <a:t> 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3082381" y="3153388"/>
            <a:ext cx="6921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25">
                <a:solidFill>
                  <a:srgbClr val="777570"/>
                </a:solidFill>
                <a:latin typeface="Times New Roman"/>
                <a:cs typeface="Times New Roman"/>
              </a:rPr>
              <a:t>'</a:t>
            </a:r>
            <a:r>
              <a:rPr dirty="0" sz="800" spc="-25">
                <a:solidFill>
                  <a:srgbClr val="B1ACA1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2634122" y="3234289"/>
            <a:ext cx="220345" cy="12001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00" spc="-10" b="1">
                <a:solidFill>
                  <a:srgbClr val="444249"/>
                </a:solidFill>
                <a:latin typeface="Times New Roman"/>
                <a:cs typeface="Times New Roman"/>
              </a:rPr>
              <a:t>"6/LT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/>
          <p:nvPr/>
        </p:nvSpPr>
        <p:spPr>
          <a:xfrm>
            <a:off x="13077366" y="3573867"/>
            <a:ext cx="13335" cy="112395"/>
          </a:xfrm>
          <a:custGeom>
            <a:avLst/>
            <a:gdLst/>
            <a:ahLst/>
            <a:cxnLst/>
            <a:rect l="l" t="t" r="r" b="b"/>
            <a:pathLst>
              <a:path w="13334" h="112395">
                <a:moveTo>
                  <a:pt x="13105" y="111850"/>
                </a:moveTo>
                <a:lnTo>
                  <a:pt x="0" y="111850"/>
                </a:lnTo>
                <a:lnTo>
                  <a:pt x="0" y="0"/>
                </a:lnTo>
                <a:lnTo>
                  <a:pt x="13105" y="0"/>
                </a:lnTo>
                <a:lnTo>
                  <a:pt x="13105" y="111850"/>
                </a:lnTo>
                <a:close/>
              </a:path>
            </a:pathLst>
          </a:custGeom>
          <a:solidFill>
            <a:srgbClr val="DFDB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/>
          <p:nvPr/>
        </p:nvSpPr>
        <p:spPr>
          <a:xfrm>
            <a:off x="13064659" y="3564448"/>
            <a:ext cx="48260" cy="125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50" spc="-45">
                <a:solidFill>
                  <a:srgbClr val="C3BFBA"/>
                </a:solidFill>
                <a:latin typeface="Times New Roman"/>
                <a:cs typeface="Times New Roman"/>
              </a:rPr>
              <a:t>I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2237721" y="4141680"/>
            <a:ext cx="107823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750">
                <a:solidFill>
                  <a:srgbClr val="64708E"/>
                </a:solidFill>
                <a:latin typeface="Times New Roman"/>
                <a:cs typeface="Times New Roman"/>
              </a:rPr>
              <a:t>Oppo</a:t>
            </a:r>
            <a:r>
              <a:rPr dirty="0" sz="750">
                <a:solidFill>
                  <a:srgbClr val="575E72"/>
                </a:solidFill>
                <a:latin typeface="Times New Roman"/>
                <a:cs typeface="Times New Roman"/>
              </a:rPr>
              <a:t>s</a:t>
            </a:r>
            <a:r>
              <a:rPr dirty="0" sz="750">
                <a:solidFill>
                  <a:srgbClr val="8593AC"/>
                </a:solidFill>
                <a:latin typeface="Times New Roman"/>
                <a:cs typeface="Times New Roman"/>
              </a:rPr>
              <a:t>it</a:t>
            </a:r>
            <a:r>
              <a:rPr dirty="0" sz="750">
                <a:solidFill>
                  <a:srgbClr val="4D6490"/>
                </a:solidFill>
                <a:latin typeface="Times New Roman"/>
                <a:cs typeface="Times New Roman"/>
              </a:rPr>
              <a:t>e</a:t>
            </a:r>
            <a:r>
              <a:rPr dirty="0" sz="750" spc="325">
                <a:solidFill>
                  <a:srgbClr val="4D6490"/>
                </a:solidFill>
                <a:latin typeface="Times New Roman"/>
                <a:cs typeface="Times New Roman"/>
              </a:rPr>
              <a:t> </a:t>
            </a:r>
            <a:r>
              <a:rPr dirty="0" sz="750" spc="-55">
                <a:solidFill>
                  <a:srgbClr val="64708E"/>
                </a:solidFill>
                <a:latin typeface="Times New Roman"/>
                <a:cs typeface="Times New Roman"/>
              </a:rPr>
              <a:t>ENT</a:t>
            </a:r>
            <a:r>
              <a:rPr dirty="0" sz="750" spc="10">
                <a:solidFill>
                  <a:srgbClr val="64708E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64708E"/>
                </a:solidFill>
                <a:latin typeface="Times New Roman"/>
                <a:cs typeface="Times New Roman"/>
              </a:rPr>
              <a:t>Storeroom</a:t>
            </a:r>
            <a:endParaRPr sz="750">
              <a:latin typeface="Times New Roman"/>
              <a:cs typeface="Times New Roman"/>
            </a:endParaRPr>
          </a:p>
          <a:p>
            <a:pPr algn="ctr" marL="10160">
              <a:lnSpc>
                <a:spcPct val="100000"/>
              </a:lnSpc>
              <a:spcBef>
                <a:spcPts val="600"/>
              </a:spcBef>
            </a:pPr>
            <a:r>
              <a:rPr dirty="0" sz="750" spc="10">
                <a:solidFill>
                  <a:srgbClr val="8593AC"/>
                </a:solidFill>
                <a:latin typeface="Times New Roman"/>
                <a:cs typeface="Times New Roman"/>
              </a:rPr>
              <a:t>(</a:t>
            </a:r>
            <a:r>
              <a:rPr dirty="0" sz="750" spc="10">
                <a:solidFill>
                  <a:srgbClr val="64708E"/>
                </a:solidFill>
                <a:latin typeface="Times New Roman"/>
                <a:cs typeface="Times New Roman"/>
              </a:rPr>
              <a:t>n</a:t>
            </a:r>
            <a:r>
              <a:rPr dirty="0" sz="750" spc="10">
                <a:solidFill>
                  <a:srgbClr val="575E72"/>
                </a:solidFill>
                <a:latin typeface="Times New Roman"/>
                <a:cs typeface="Times New Roman"/>
              </a:rPr>
              <a:t>e</a:t>
            </a:r>
            <a:r>
              <a:rPr dirty="0" sz="750" spc="10">
                <a:solidFill>
                  <a:srgbClr val="64708E"/>
                </a:solidFill>
                <a:latin typeface="Times New Roman"/>
                <a:cs typeface="Times New Roman"/>
              </a:rPr>
              <a:t>a</a:t>
            </a:r>
            <a:r>
              <a:rPr dirty="0" sz="750" spc="10">
                <a:solidFill>
                  <a:srgbClr val="575E72"/>
                </a:solidFill>
                <a:latin typeface="Times New Roman"/>
                <a:cs typeface="Times New Roman"/>
              </a:rPr>
              <a:t>r</a:t>
            </a:r>
            <a:r>
              <a:rPr dirty="0" sz="750" spc="110">
                <a:solidFill>
                  <a:srgbClr val="575E72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72809E"/>
                </a:solidFill>
                <a:latin typeface="Times New Roman"/>
                <a:cs typeface="Times New Roman"/>
              </a:rPr>
              <a:t>Th</a:t>
            </a:r>
            <a:r>
              <a:rPr dirty="0" sz="750" spc="100">
                <a:solidFill>
                  <a:srgbClr val="72809E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64708E"/>
                </a:solidFill>
                <a:latin typeface="Times New Roman"/>
                <a:cs typeface="Times New Roman"/>
              </a:rPr>
              <a:t>6</a:t>
            </a:r>
            <a:r>
              <a:rPr dirty="0" sz="750" spc="-25">
                <a:solidFill>
                  <a:srgbClr val="8593AC"/>
                </a:solidFill>
                <a:latin typeface="Times New Roman"/>
                <a:cs typeface="Times New Roman"/>
              </a:rPr>
              <a:t>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6825388" y="4720214"/>
            <a:ext cx="275590" cy="167640"/>
          </a:xfrm>
          <a:custGeom>
            <a:avLst/>
            <a:gdLst/>
            <a:ahLst/>
            <a:cxnLst/>
            <a:rect l="l" t="t" r="r" b="b"/>
            <a:pathLst>
              <a:path w="275590" h="167639">
                <a:moveTo>
                  <a:pt x="275218" y="167043"/>
                </a:moveTo>
                <a:lnTo>
                  <a:pt x="0" y="167043"/>
                </a:lnTo>
                <a:lnTo>
                  <a:pt x="0" y="0"/>
                </a:lnTo>
                <a:lnTo>
                  <a:pt x="275218" y="0"/>
                </a:lnTo>
                <a:lnTo>
                  <a:pt x="275218" y="167043"/>
                </a:lnTo>
                <a:close/>
              </a:path>
            </a:pathLst>
          </a:custGeom>
          <a:solidFill>
            <a:srgbClr val="E149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7272994" y="4718241"/>
            <a:ext cx="723900" cy="175895"/>
          </a:xfrm>
          <a:prstGeom prst="rect">
            <a:avLst/>
          </a:prstGeom>
          <a:solidFill>
            <a:srgbClr val="ED070A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950" spc="40" b="1">
                <a:solidFill>
                  <a:srgbClr val="F7FBFB"/>
                </a:solidFill>
                <a:latin typeface="Arial"/>
                <a:cs typeface="Arial"/>
              </a:rPr>
              <a:t>C</a:t>
            </a:r>
            <a:r>
              <a:rPr dirty="0" sz="950" spc="40" b="1">
                <a:solidFill>
                  <a:srgbClr val="FDFBDB"/>
                </a:solidFill>
                <a:latin typeface="Arial"/>
                <a:cs typeface="Arial"/>
              </a:rPr>
              <a:t>ir</a:t>
            </a:r>
            <a:r>
              <a:rPr dirty="0" sz="950" spc="40" b="1">
                <a:solidFill>
                  <a:srgbClr val="FBDFD8"/>
                </a:solidFill>
                <a:latin typeface="Arial"/>
                <a:cs typeface="Arial"/>
              </a:rPr>
              <a:t>c</a:t>
            </a:r>
            <a:r>
              <a:rPr dirty="0" sz="950" spc="40" b="1">
                <a:solidFill>
                  <a:srgbClr val="F7FBFB"/>
                </a:solidFill>
                <a:latin typeface="Arial"/>
                <a:cs typeface="Arial"/>
              </a:rPr>
              <a:t>u</a:t>
            </a:r>
            <a:r>
              <a:rPr dirty="0" sz="950" spc="40" b="1">
                <a:solidFill>
                  <a:srgbClr val="FDFBDB"/>
                </a:solidFill>
                <a:latin typeface="Arial"/>
                <a:cs typeface="Arial"/>
              </a:rPr>
              <a:t>l</a:t>
            </a:r>
            <a:r>
              <a:rPr dirty="0" sz="950" spc="40" b="1">
                <a:solidFill>
                  <a:srgbClr val="FBDFD8"/>
                </a:solidFill>
                <a:latin typeface="Arial"/>
                <a:cs typeface="Arial"/>
              </a:rPr>
              <a:t>at</a:t>
            </a:r>
            <a:r>
              <a:rPr dirty="0" sz="950" spc="40" b="1">
                <a:solidFill>
                  <a:srgbClr val="FDFBDB"/>
                </a:solidFill>
                <a:latin typeface="Arial"/>
                <a:cs typeface="Arial"/>
              </a:rPr>
              <a:t>i</a:t>
            </a:r>
            <a:r>
              <a:rPr dirty="0" sz="950" spc="40" b="1">
                <a:solidFill>
                  <a:srgbClr val="FBDFD8"/>
                </a:solidFill>
                <a:latin typeface="Arial"/>
                <a:cs typeface="Arial"/>
              </a:rPr>
              <a:t>o</a:t>
            </a:r>
            <a:r>
              <a:rPr dirty="0" sz="950" spc="40" b="1">
                <a:solidFill>
                  <a:srgbClr val="FDFBDB"/>
                </a:solidFill>
                <a:latin typeface="Arial"/>
                <a:cs typeface="Arial"/>
              </a:rPr>
              <a:t>n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961540" y="4926190"/>
            <a:ext cx="721995" cy="327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1770" marR="5080" indent="-179705">
              <a:lnSpc>
                <a:spcPct val="132000"/>
              </a:lnSpc>
              <a:spcBef>
                <a:spcPts val="95"/>
              </a:spcBef>
            </a:pPr>
            <a:r>
              <a:rPr dirty="0" sz="750" b="1">
                <a:solidFill>
                  <a:srgbClr val="D32A2D"/>
                </a:solidFill>
                <a:latin typeface="Arial"/>
                <a:cs typeface="Arial"/>
              </a:rPr>
              <a:t>Cardiac</a:t>
            </a:r>
            <a:r>
              <a:rPr dirty="0" sz="750" spc="1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Arrest</a:t>
            </a:r>
            <a:r>
              <a:rPr dirty="0" sz="750" spc="50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E8080A"/>
                </a:solidFill>
                <a:latin typeface="Arial"/>
                <a:cs typeface="Arial"/>
              </a:rPr>
              <a:t>T</a:t>
            </a:r>
            <a:r>
              <a:rPr dirty="0" sz="750" spc="-10" b="1">
                <a:solidFill>
                  <a:srgbClr val="EB2123"/>
                </a:solidFill>
                <a:latin typeface="Arial"/>
                <a:cs typeface="Arial"/>
              </a:rPr>
              <a:t>r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olley</a:t>
            </a:r>
            <a:endParaRPr sz="75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975799" y="6387541"/>
            <a:ext cx="673100" cy="29718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Outs</a:t>
            </a:r>
            <a:r>
              <a:rPr dirty="0" sz="750">
                <a:solidFill>
                  <a:srgbClr val="C17075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de</a:t>
            </a:r>
            <a:r>
              <a:rPr dirty="0" sz="750" spc="204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CD5459"/>
                </a:solidFill>
                <a:latin typeface="Times New Roman"/>
                <a:cs typeface="Times New Roman"/>
              </a:rPr>
              <a:t>E4</a:t>
            </a:r>
            <a:r>
              <a:rPr dirty="0" sz="750" spc="-10">
                <a:solidFill>
                  <a:srgbClr val="C17075"/>
                </a:solidFill>
                <a:latin typeface="Times New Roman"/>
                <a:cs typeface="Times New Roman"/>
              </a:rPr>
              <a:t>,</a:t>
            </a:r>
            <a:r>
              <a:rPr dirty="0" sz="750" spc="130">
                <a:solidFill>
                  <a:srgbClr val="C17075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CD5459"/>
                </a:solidFill>
                <a:latin typeface="Times New Roman"/>
                <a:cs typeface="Times New Roman"/>
              </a:rPr>
              <a:t>E9,</a:t>
            </a:r>
            <a:endParaRPr sz="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800" spc="-10">
                <a:solidFill>
                  <a:srgbClr val="BA4248"/>
                </a:solidFill>
                <a:latin typeface="Times New Roman"/>
                <a:cs typeface="Times New Roman"/>
              </a:rPr>
              <a:t>E15</a:t>
            </a:r>
            <a:r>
              <a:rPr dirty="0" sz="800" spc="-10">
                <a:solidFill>
                  <a:srgbClr val="C17075"/>
                </a:solidFill>
                <a:latin typeface="Times New Roman"/>
                <a:cs typeface="Times New Roman"/>
              </a:rPr>
              <a:t>,</a:t>
            </a:r>
            <a:r>
              <a:rPr dirty="0" sz="800" spc="-10">
                <a:solidFill>
                  <a:srgbClr val="BA4248"/>
                </a:solidFill>
                <a:latin typeface="Times New Roman"/>
                <a:cs typeface="Times New Roman"/>
              </a:rPr>
              <a:t>E18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856779" y="4919631"/>
            <a:ext cx="745490" cy="340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3200" marR="5080" indent="-191135">
              <a:lnSpc>
                <a:spcPct val="137700"/>
              </a:lnSpc>
              <a:spcBef>
                <a:spcPts val="95"/>
              </a:spcBef>
            </a:pPr>
            <a:r>
              <a:rPr dirty="0" sz="750" b="1">
                <a:solidFill>
                  <a:srgbClr val="E8080A"/>
                </a:solidFill>
                <a:latin typeface="Arial"/>
                <a:cs typeface="Arial"/>
              </a:rPr>
              <a:t>B</a:t>
            </a:r>
            <a:r>
              <a:rPr dirty="0" sz="750" b="1">
                <a:solidFill>
                  <a:srgbClr val="D32A2D"/>
                </a:solidFill>
                <a:latin typeface="Arial"/>
                <a:cs typeface="Arial"/>
              </a:rPr>
              <a:t>elmont</a:t>
            </a:r>
            <a:r>
              <a:rPr dirty="0" sz="750" spc="20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Rap</a:t>
            </a:r>
            <a:r>
              <a:rPr dirty="0" sz="750" spc="-10" b="1">
                <a:solidFill>
                  <a:srgbClr val="BA4248"/>
                </a:solidFill>
                <a:latin typeface="Arial"/>
                <a:cs typeface="Arial"/>
              </a:rPr>
              <a:t>i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d</a:t>
            </a:r>
            <a:r>
              <a:rPr dirty="0" sz="750" spc="50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EB2123"/>
                </a:solidFill>
                <a:latin typeface="Arial"/>
                <a:cs typeface="Arial"/>
              </a:rPr>
              <a:t>I</a:t>
            </a:r>
            <a:r>
              <a:rPr dirty="0" sz="750" spc="-10" b="1">
                <a:solidFill>
                  <a:srgbClr val="E8080A"/>
                </a:solidFill>
                <a:latin typeface="Arial"/>
                <a:cs typeface="Arial"/>
              </a:rPr>
              <a:t>n</a:t>
            </a:r>
            <a:r>
              <a:rPr dirty="0" sz="750" spc="-10" b="1">
                <a:solidFill>
                  <a:srgbClr val="C31C1C"/>
                </a:solidFill>
                <a:latin typeface="Arial"/>
                <a:cs typeface="Arial"/>
              </a:rPr>
              <a:t>f</a:t>
            </a:r>
            <a:r>
              <a:rPr dirty="0" sz="750" spc="-10" b="1">
                <a:solidFill>
                  <a:srgbClr val="E8080A"/>
                </a:solidFill>
                <a:latin typeface="Arial"/>
                <a:cs typeface="Arial"/>
              </a:rPr>
              <a:t>u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ser</a:t>
            </a:r>
            <a:endParaRPr sz="75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089779" y="6369874"/>
            <a:ext cx="352425" cy="31940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dirty="0" sz="750" spc="-10">
                <a:solidFill>
                  <a:srgbClr val="CD5459"/>
                </a:solidFill>
                <a:latin typeface="Times New Roman"/>
                <a:cs typeface="Times New Roman"/>
              </a:rPr>
              <a:t>Outs</a:t>
            </a:r>
            <a:r>
              <a:rPr dirty="0" sz="750" spc="-10">
                <a:solidFill>
                  <a:srgbClr val="C17075"/>
                </a:solidFill>
                <a:latin typeface="Times New Roman"/>
                <a:cs typeface="Times New Roman"/>
              </a:rPr>
              <a:t>i</a:t>
            </a:r>
            <a:r>
              <a:rPr dirty="0" sz="750" spc="-10">
                <a:solidFill>
                  <a:srgbClr val="BA4248"/>
                </a:solidFill>
                <a:latin typeface="Times New Roman"/>
                <a:cs typeface="Times New Roman"/>
              </a:rPr>
              <a:t>de</a:t>
            </a:r>
            <a:endParaRPr sz="750">
              <a:latin typeface="Times New Roman"/>
              <a:cs typeface="Times New Roman"/>
            </a:endParaRPr>
          </a:p>
          <a:p>
            <a:pPr algn="ctr" marL="20320">
              <a:lnSpc>
                <a:spcPct val="100000"/>
              </a:lnSpc>
              <a:spcBef>
                <a:spcPts val="285"/>
              </a:spcBef>
            </a:pPr>
            <a:r>
              <a:rPr dirty="0" sz="700" spc="-25">
                <a:solidFill>
                  <a:srgbClr val="CD5459"/>
                </a:solidFill>
                <a:latin typeface="Times New Roman"/>
                <a:cs typeface="Times New Roman"/>
              </a:rPr>
              <a:t>ElO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8800321" y="4919631"/>
            <a:ext cx="786130" cy="340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7329" marR="5080" indent="-215265">
              <a:lnSpc>
                <a:spcPct val="137700"/>
              </a:lnSpc>
              <a:spcBef>
                <a:spcPts val="95"/>
              </a:spcBef>
            </a:pPr>
            <a:r>
              <a:rPr dirty="0" sz="750" b="1">
                <a:solidFill>
                  <a:srgbClr val="D32A2D"/>
                </a:solidFill>
                <a:latin typeface="Arial"/>
                <a:cs typeface="Arial"/>
              </a:rPr>
              <a:t>vas</a:t>
            </a:r>
            <a:r>
              <a:rPr dirty="0" sz="750" b="1">
                <a:solidFill>
                  <a:srgbClr val="BA4248"/>
                </a:solidFill>
                <a:latin typeface="Arial"/>
                <a:cs typeface="Arial"/>
              </a:rPr>
              <a:t>c</a:t>
            </a:r>
            <a:r>
              <a:rPr dirty="0" sz="750" b="1">
                <a:solidFill>
                  <a:srgbClr val="D32A2D"/>
                </a:solidFill>
                <a:latin typeface="Arial"/>
                <a:cs typeface="Arial"/>
              </a:rPr>
              <a:t>u</a:t>
            </a:r>
            <a:r>
              <a:rPr dirty="0" sz="750" b="1">
                <a:solidFill>
                  <a:srgbClr val="BA4248"/>
                </a:solidFill>
                <a:latin typeface="Arial"/>
                <a:cs typeface="Arial"/>
              </a:rPr>
              <a:t>l</a:t>
            </a:r>
            <a:r>
              <a:rPr dirty="0" sz="750" b="1">
                <a:solidFill>
                  <a:srgbClr val="D32A2D"/>
                </a:solidFill>
                <a:latin typeface="Arial"/>
                <a:cs typeface="Arial"/>
              </a:rPr>
              <a:t>ar</a:t>
            </a:r>
            <a:r>
              <a:rPr dirty="0" sz="750" spc="55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A</a:t>
            </a:r>
            <a:r>
              <a:rPr dirty="0" sz="750" spc="-10" b="1">
                <a:solidFill>
                  <a:srgbClr val="BA4248"/>
                </a:solidFill>
                <a:latin typeface="Arial"/>
                <a:cs typeface="Arial"/>
              </a:rPr>
              <a:t>c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ce</a:t>
            </a:r>
            <a:r>
              <a:rPr dirty="0" sz="750" spc="-10" b="1">
                <a:solidFill>
                  <a:srgbClr val="BA4248"/>
                </a:solidFill>
                <a:latin typeface="Arial"/>
                <a:cs typeface="Arial"/>
              </a:rPr>
              <a:t>s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s</a:t>
            </a:r>
            <a:r>
              <a:rPr dirty="0" sz="750" spc="50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E8080A"/>
                </a:solidFill>
                <a:latin typeface="Arial"/>
                <a:cs typeface="Arial"/>
              </a:rPr>
              <a:t>T</a:t>
            </a: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rolley</a:t>
            </a:r>
            <a:endParaRPr sz="75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8777250" y="6293180"/>
            <a:ext cx="869315" cy="4622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105"/>
              </a:spcBef>
            </a:pP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Outs</a:t>
            </a:r>
            <a:r>
              <a:rPr dirty="0" sz="750">
                <a:solidFill>
                  <a:srgbClr val="C17075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de</a:t>
            </a:r>
            <a:r>
              <a:rPr dirty="0" sz="750" spc="250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BA4248"/>
                </a:solidFill>
                <a:latin typeface="Times New Roman"/>
                <a:cs typeface="Times New Roman"/>
              </a:rPr>
              <a:t>E4</a:t>
            </a:r>
            <a:r>
              <a:rPr dirty="0" sz="750" spc="-10">
                <a:solidFill>
                  <a:srgbClr val="C17075"/>
                </a:solidFill>
                <a:latin typeface="Times New Roman"/>
                <a:cs typeface="Times New Roman"/>
              </a:rPr>
              <a:t>,</a:t>
            </a:r>
            <a:r>
              <a:rPr dirty="0" sz="750" spc="65">
                <a:solidFill>
                  <a:srgbClr val="C17075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8</a:t>
            </a:r>
            <a:r>
              <a:rPr dirty="0" sz="750">
                <a:solidFill>
                  <a:srgbClr val="C17075"/>
                </a:solidFill>
                <a:latin typeface="Times New Roman"/>
                <a:cs typeface="Times New Roman"/>
              </a:rPr>
              <a:t>,</a:t>
            </a:r>
            <a:r>
              <a:rPr dirty="0" sz="750" spc="70">
                <a:solidFill>
                  <a:srgbClr val="C17075"/>
                </a:solidFill>
                <a:latin typeface="Times New Roman"/>
                <a:cs typeface="Times New Roman"/>
              </a:rPr>
              <a:t> </a:t>
            </a:r>
            <a:r>
              <a:rPr dirty="0" sz="750" spc="25">
                <a:solidFill>
                  <a:srgbClr val="BA4248"/>
                </a:solidFill>
                <a:latin typeface="Times New Roman"/>
                <a:cs typeface="Times New Roman"/>
              </a:rPr>
              <a:t>16</a:t>
            </a:r>
            <a:endParaRPr sz="750">
              <a:latin typeface="Times New Roman"/>
              <a:cs typeface="Times New Roman"/>
            </a:endParaRPr>
          </a:p>
          <a:p>
            <a:pPr marL="327660" marR="5080" indent="-315595">
              <a:lnSpc>
                <a:spcPct val="120500"/>
              </a:lnSpc>
              <a:spcBef>
                <a:spcPts val="365"/>
              </a:spcBef>
            </a:pPr>
            <a:r>
              <a:rPr dirty="0" sz="750" spc="-55">
                <a:solidFill>
                  <a:srgbClr val="C17075"/>
                </a:solidFill>
                <a:latin typeface="Times New Roman"/>
                <a:cs typeface="Times New Roman"/>
              </a:rPr>
              <a:t>(</a:t>
            </a:r>
            <a:r>
              <a:rPr dirty="0" sz="750" spc="-55">
                <a:solidFill>
                  <a:srgbClr val="CD5459"/>
                </a:solidFill>
                <a:latin typeface="Times New Roman"/>
                <a:cs typeface="Times New Roman"/>
              </a:rPr>
              <a:t>EZ-</a:t>
            </a:r>
            <a:r>
              <a:rPr dirty="0" sz="750">
                <a:solidFill>
                  <a:srgbClr val="F25B62"/>
                </a:solidFill>
                <a:latin typeface="Times New Roman"/>
                <a:cs typeface="Times New Roman"/>
              </a:rPr>
              <a:t>1</a:t>
            </a: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0</a:t>
            </a:r>
            <a:r>
              <a:rPr dirty="0" sz="750" spc="185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CD5459"/>
                </a:solidFill>
                <a:latin typeface="Times New Roman"/>
                <a:cs typeface="Times New Roman"/>
              </a:rPr>
              <a:t>in</a:t>
            </a:r>
            <a:r>
              <a:rPr dirty="0" sz="750" spc="-30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CD5459"/>
                </a:solidFill>
                <a:latin typeface="Times New Roman"/>
                <a:cs typeface="Times New Roman"/>
              </a:rPr>
              <a:t>Th8</a:t>
            </a:r>
            <a:r>
              <a:rPr dirty="0" sz="750" spc="-55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CD5459"/>
                </a:solidFill>
                <a:latin typeface="Times New Roman"/>
                <a:cs typeface="Times New Roman"/>
              </a:rPr>
              <a:t>t</a:t>
            </a:r>
            <a:r>
              <a:rPr dirty="0" sz="750" spc="-10">
                <a:solidFill>
                  <a:srgbClr val="D32A2D"/>
                </a:solidFill>
                <a:latin typeface="Times New Roman"/>
                <a:cs typeface="Times New Roman"/>
              </a:rPr>
              <a:t>r</a:t>
            </a:r>
            <a:r>
              <a:rPr dirty="0" sz="750" spc="-10">
                <a:solidFill>
                  <a:srgbClr val="BA4248"/>
                </a:solidFill>
                <a:latin typeface="Times New Roman"/>
                <a:cs typeface="Times New Roman"/>
              </a:rPr>
              <a:t>o</a:t>
            </a:r>
            <a:r>
              <a:rPr dirty="0" sz="750" spc="-10">
                <a:solidFill>
                  <a:srgbClr val="C17075"/>
                </a:solidFill>
                <a:latin typeface="Times New Roman"/>
                <a:cs typeface="Times New Roman"/>
              </a:rPr>
              <a:t>ll</a:t>
            </a:r>
            <a:r>
              <a:rPr dirty="0" sz="750" spc="-10">
                <a:solidFill>
                  <a:srgbClr val="BA4248"/>
                </a:solidFill>
                <a:latin typeface="Times New Roman"/>
                <a:cs typeface="Times New Roman"/>
              </a:rPr>
              <a:t>ey</a:t>
            </a:r>
            <a:r>
              <a:rPr dirty="0" sz="750" spc="500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BA4248"/>
                </a:solidFill>
                <a:latin typeface="Times New Roman"/>
                <a:cs typeface="Times New Roman"/>
              </a:rPr>
              <a:t>on</a:t>
            </a:r>
            <a:r>
              <a:rPr dirty="0" sz="750" spc="-10">
                <a:solidFill>
                  <a:srgbClr val="F25B62"/>
                </a:solidFill>
                <a:latin typeface="Times New Roman"/>
                <a:cs typeface="Times New Roman"/>
              </a:rPr>
              <a:t>l</a:t>
            </a:r>
            <a:r>
              <a:rPr dirty="0" sz="750" spc="-10">
                <a:solidFill>
                  <a:srgbClr val="CD5459"/>
                </a:solidFill>
                <a:latin typeface="Times New Roman"/>
                <a:cs typeface="Times New Roman"/>
              </a:rPr>
              <a:t>y)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9796512" y="4898896"/>
            <a:ext cx="765810" cy="499109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750" spc="20" b="1">
                <a:solidFill>
                  <a:srgbClr val="C31C1C"/>
                </a:solidFill>
                <a:latin typeface="Arial"/>
                <a:cs typeface="Arial"/>
              </a:rPr>
              <a:t>l</a:t>
            </a:r>
            <a:r>
              <a:rPr dirty="0" sz="750" spc="20" b="1">
                <a:solidFill>
                  <a:srgbClr val="E8080A"/>
                </a:solidFill>
                <a:latin typeface="Arial"/>
                <a:cs typeface="Arial"/>
              </a:rPr>
              <a:t>n</a:t>
            </a:r>
            <a:r>
              <a:rPr dirty="0" sz="750" spc="20" b="1">
                <a:solidFill>
                  <a:srgbClr val="D32A2D"/>
                </a:solidFill>
                <a:latin typeface="Arial"/>
                <a:cs typeface="Arial"/>
              </a:rPr>
              <a:t>otrope</a:t>
            </a:r>
            <a:r>
              <a:rPr dirty="0" sz="750" spc="15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20" b="1">
                <a:solidFill>
                  <a:srgbClr val="EB2123"/>
                </a:solidFill>
                <a:latin typeface="Arial"/>
                <a:cs typeface="Arial"/>
              </a:rPr>
              <a:t>Pump</a:t>
            </a:r>
            <a:endParaRPr sz="750">
              <a:latin typeface="Arial"/>
              <a:cs typeface="Arial"/>
            </a:endParaRPr>
          </a:p>
          <a:p>
            <a:pPr marL="287655" marR="19050" indent="-260985">
              <a:lnSpc>
                <a:spcPct val="134300"/>
              </a:lnSpc>
              <a:spcBef>
                <a:spcPts val="10"/>
              </a:spcBef>
            </a:pPr>
            <a:r>
              <a:rPr dirty="0" sz="800" spc="50">
                <a:solidFill>
                  <a:srgbClr val="E8080A"/>
                </a:solidFill>
                <a:latin typeface="Arial"/>
                <a:cs typeface="Arial"/>
              </a:rPr>
              <a:t>+</a:t>
            </a:r>
            <a:r>
              <a:rPr dirty="0" sz="800" spc="-25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750" b="1">
                <a:solidFill>
                  <a:srgbClr val="E8080A"/>
                </a:solidFill>
                <a:latin typeface="Arial"/>
                <a:cs typeface="Arial"/>
              </a:rPr>
              <a:t>C</a:t>
            </a:r>
            <a:r>
              <a:rPr dirty="0" sz="750" b="1">
                <a:solidFill>
                  <a:srgbClr val="D32A2D"/>
                </a:solidFill>
                <a:latin typeface="Arial"/>
                <a:cs typeface="Arial"/>
              </a:rPr>
              <a:t>a</a:t>
            </a:r>
            <a:r>
              <a:rPr dirty="0" sz="750" b="1">
                <a:solidFill>
                  <a:srgbClr val="EB2123"/>
                </a:solidFill>
                <a:latin typeface="Arial"/>
                <a:cs typeface="Arial"/>
              </a:rPr>
              <a:t>r</a:t>
            </a:r>
            <a:r>
              <a:rPr dirty="0" sz="750" b="1">
                <a:solidFill>
                  <a:srgbClr val="D32A2D"/>
                </a:solidFill>
                <a:latin typeface="Arial"/>
                <a:cs typeface="Arial"/>
              </a:rPr>
              <a:t>d</a:t>
            </a:r>
            <a:r>
              <a:rPr dirty="0" sz="750" b="1">
                <a:solidFill>
                  <a:srgbClr val="EB2123"/>
                </a:solidFill>
                <a:latin typeface="Arial"/>
                <a:cs typeface="Arial"/>
              </a:rPr>
              <a:t>i</a:t>
            </a:r>
            <a:r>
              <a:rPr dirty="0" sz="750" b="1">
                <a:solidFill>
                  <a:srgbClr val="D32A2D"/>
                </a:solidFill>
                <a:latin typeface="Arial"/>
                <a:cs typeface="Arial"/>
              </a:rPr>
              <a:t>ac</a:t>
            </a:r>
            <a:r>
              <a:rPr dirty="0" sz="750" spc="-15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20" b="1">
                <a:solidFill>
                  <a:srgbClr val="E8080A"/>
                </a:solidFill>
                <a:latin typeface="Arial"/>
                <a:cs typeface="Arial"/>
              </a:rPr>
              <a:t>D</a:t>
            </a:r>
            <a:r>
              <a:rPr dirty="0" sz="750" spc="-20" b="1">
                <a:solidFill>
                  <a:srgbClr val="EB2123"/>
                </a:solidFill>
                <a:latin typeface="Arial"/>
                <a:cs typeface="Arial"/>
              </a:rPr>
              <a:t>r</a:t>
            </a:r>
            <a:r>
              <a:rPr dirty="0" sz="750" spc="-20" b="1">
                <a:solidFill>
                  <a:srgbClr val="D32A2D"/>
                </a:solidFill>
                <a:latin typeface="Arial"/>
                <a:cs typeface="Arial"/>
              </a:rPr>
              <a:t>ug</a:t>
            </a:r>
            <a:r>
              <a:rPr dirty="0" sz="750" spc="50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25" b="1">
                <a:solidFill>
                  <a:srgbClr val="E8080A"/>
                </a:solidFill>
                <a:latin typeface="Arial"/>
                <a:cs typeface="Arial"/>
              </a:rPr>
              <a:t>B</a:t>
            </a:r>
            <a:r>
              <a:rPr dirty="0" sz="750" spc="-25" b="1">
                <a:solidFill>
                  <a:srgbClr val="D32A2D"/>
                </a:solidFill>
                <a:latin typeface="Arial"/>
                <a:cs typeface="Arial"/>
              </a:rPr>
              <a:t>ox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9760754" y="6310234"/>
            <a:ext cx="885825" cy="426084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>
              <a:lnSpc>
                <a:spcPct val="114799"/>
              </a:lnSpc>
              <a:spcBef>
                <a:spcPts val="150"/>
              </a:spcBef>
            </a:pP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Outside</a:t>
            </a:r>
            <a:r>
              <a:rPr dirty="0" sz="750" spc="15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CD5459"/>
                </a:solidFill>
                <a:latin typeface="Times New Roman"/>
                <a:cs typeface="Times New Roman"/>
              </a:rPr>
              <a:t>E8</a:t>
            </a:r>
            <a:r>
              <a:rPr dirty="0" sz="750" spc="-55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C17075"/>
                </a:solidFill>
                <a:latin typeface="Times New Roman"/>
                <a:cs typeface="Times New Roman"/>
              </a:rPr>
              <a:t>(</a:t>
            </a:r>
            <a:r>
              <a:rPr dirty="0" sz="750">
                <a:solidFill>
                  <a:srgbClr val="CD5459"/>
                </a:solidFill>
                <a:latin typeface="Times New Roman"/>
                <a:cs typeface="Times New Roman"/>
              </a:rPr>
              <a:t>Drug</a:t>
            </a:r>
            <a:r>
              <a:rPr dirty="0" sz="750" spc="75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BA4248"/>
                </a:solidFill>
                <a:latin typeface="Times New Roman"/>
                <a:cs typeface="Times New Roman"/>
              </a:rPr>
              <a:t>box</a:t>
            </a:r>
            <a:r>
              <a:rPr dirty="0" sz="750" spc="50">
                <a:solidFill>
                  <a:srgbClr val="BA4248"/>
                </a:solidFill>
                <a:latin typeface="Times New Roman"/>
                <a:cs typeface="Times New Roman"/>
              </a:rPr>
              <a:t> inTh8</a:t>
            </a:r>
            <a:r>
              <a:rPr dirty="0" sz="750" spc="-50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and</a:t>
            </a:r>
            <a:r>
              <a:rPr dirty="0" sz="750" spc="95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B13131"/>
                </a:solidFill>
                <a:latin typeface="Times New Roman"/>
                <a:cs typeface="Times New Roman"/>
              </a:rPr>
              <a:t>T</a:t>
            </a:r>
            <a:r>
              <a:rPr dirty="0" sz="750" spc="-25">
                <a:solidFill>
                  <a:srgbClr val="CD5459"/>
                </a:solidFill>
                <a:latin typeface="Times New Roman"/>
                <a:cs typeface="Times New Roman"/>
              </a:rPr>
              <a:t>h</a:t>
            </a:r>
            <a:r>
              <a:rPr dirty="0" sz="750" spc="500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CD5459"/>
                </a:solidFill>
                <a:latin typeface="Times New Roman"/>
                <a:cs typeface="Times New Roman"/>
              </a:rPr>
              <a:t>Pharmacy</a:t>
            </a:r>
            <a:r>
              <a:rPr dirty="0" sz="750" spc="-10">
                <a:solidFill>
                  <a:srgbClr val="C17075"/>
                </a:solidFill>
                <a:latin typeface="Times New Roman"/>
                <a:cs typeface="Times New Roman"/>
              </a:rPr>
              <a:t>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10900937" y="4926190"/>
            <a:ext cx="596900" cy="327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2250" marR="5080" indent="-210185">
              <a:lnSpc>
                <a:spcPct val="132000"/>
              </a:lnSpc>
              <a:spcBef>
                <a:spcPts val="95"/>
              </a:spcBef>
            </a:pPr>
            <a:r>
              <a:rPr dirty="0" sz="750" spc="-10" b="1">
                <a:solidFill>
                  <a:srgbClr val="D32A2D"/>
                </a:solidFill>
                <a:latin typeface="Arial"/>
                <a:cs typeface="Arial"/>
              </a:rPr>
              <a:t>Sternotomy</a:t>
            </a:r>
            <a:r>
              <a:rPr dirty="0" sz="750" spc="50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750" spc="-25" b="1">
                <a:solidFill>
                  <a:srgbClr val="D32A2D"/>
                </a:solidFill>
                <a:latin typeface="Arial"/>
                <a:cs typeface="Arial"/>
              </a:rPr>
              <a:t>Set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0891793" y="5975703"/>
            <a:ext cx="692785" cy="773430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dirty="0" sz="750" spc="20">
                <a:solidFill>
                  <a:srgbClr val="BA4248"/>
                </a:solidFill>
                <a:latin typeface="Times New Roman"/>
                <a:cs typeface="Times New Roman"/>
              </a:rPr>
              <a:t>Store</a:t>
            </a:r>
            <a:r>
              <a:rPr dirty="0" sz="750" spc="-20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20">
                <a:solidFill>
                  <a:srgbClr val="BA4248"/>
                </a:solidFill>
                <a:latin typeface="Times New Roman"/>
                <a:cs typeface="Times New Roman"/>
              </a:rPr>
              <a:t>outside</a:t>
            </a:r>
            <a:r>
              <a:rPr dirty="0" sz="750" spc="105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CD5459"/>
                </a:solidFill>
                <a:latin typeface="Times New Roman"/>
                <a:cs typeface="Times New Roman"/>
              </a:rPr>
              <a:t>El</a:t>
            </a:r>
            <a:endParaRPr sz="750">
              <a:latin typeface="Times New Roman"/>
              <a:cs typeface="Times New Roman"/>
            </a:endParaRPr>
          </a:p>
          <a:p>
            <a:pPr algn="ctr" marL="41910" marR="33020" indent="5715">
              <a:lnSpc>
                <a:spcPct val="114799"/>
              </a:lnSpc>
              <a:spcBef>
                <a:spcPts val="365"/>
              </a:spcBef>
            </a:pPr>
            <a:r>
              <a:rPr dirty="0" sz="750" spc="-25">
                <a:solidFill>
                  <a:srgbClr val="CD5459"/>
                </a:solidFill>
                <a:latin typeface="Times New Roman"/>
                <a:cs typeface="Times New Roman"/>
              </a:rPr>
              <a:t>(Gigli</a:t>
            </a:r>
            <a:r>
              <a:rPr dirty="0" sz="750" spc="-15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BA4248"/>
                </a:solidFill>
                <a:latin typeface="Times New Roman"/>
                <a:cs typeface="Times New Roman"/>
              </a:rPr>
              <a:t>saw</a:t>
            </a:r>
            <a:r>
              <a:rPr dirty="0" sz="750" spc="500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CD5459"/>
                </a:solidFill>
                <a:latin typeface="Times New Roman"/>
                <a:cs typeface="Times New Roman"/>
              </a:rPr>
              <a:t>included</a:t>
            </a:r>
            <a:r>
              <a:rPr dirty="0" sz="750" spc="70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AA5454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CD5459"/>
                </a:solidFill>
                <a:latin typeface="Times New Roman"/>
                <a:cs typeface="Times New Roman"/>
              </a:rPr>
              <a:t>n</a:t>
            </a:r>
            <a:r>
              <a:rPr dirty="0" sz="750" spc="45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BA4248"/>
                </a:solidFill>
                <a:latin typeface="Times New Roman"/>
                <a:cs typeface="Times New Roman"/>
              </a:rPr>
              <a:t>set</a:t>
            </a:r>
            <a:r>
              <a:rPr dirty="0" sz="750" spc="-20">
                <a:solidFill>
                  <a:srgbClr val="CD8289"/>
                </a:solidFill>
                <a:latin typeface="Times New Roman"/>
                <a:cs typeface="Times New Roman"/>
              </a:rPr>
              <a:t>,</a:t>
            </a:r>
            <a:r>
              <a:rPr dirty="0" sz="750" spc="500">
                <a:solidFill>
                  <a:srgbClr val="CD8289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CD8289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CD5459"/>
                </a:solidFill>
                <a:latin typeface="Times New Roman"/>
                <a:cs typeface="Times New Roman"/>
              </a:rPr>
              <a:t>ntern</a:t>
            </a:r>
            <a:r>
              <a:rPr dirty="0" sz="750">
                <a:solidFill>
                  <a:srgbClr val="BA4248"/>
                </a:solidFill>
                <a:latin typeface="Times New Roman"/>
                <a:cs typeface="Times New Roman"/>
              </a:rPr>
              <a:t>a</a:t>
            </a:r>
            <a:r>
              <a:rPr dirty="0" sz="750" spc="-90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-80">
                <a:solidFill>
                  <a:srgbClr val="CD5459"/>
                </a:solidFill>
                <a:latin typeface="Times New Roman"/>
                <a:cs typeface="Times New Roman"/>
              </a:rPr>
              <a:t>I</a:t>
            </a:r>
            <a:r>
              <a:rPr dirty="0" sz="750" spc="70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CD5459"/>
                </a:solidFill>
                <a:latin typeface="Times New Roman"/>
                <a:cs typeface="Times New Roman"/>
              </a:rPr>
              <a:t>Defib</a:t>
            </a:r>
            <a:r>
              <a:rPr dirty="0" sz="750" spc="500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BA4248"/>
                </a:solidFill>
                <a:latin typeface="Times New Roman"/>
                <a:cs typeface="Times New Roman"/>
              </a:rPr>
              <a:t>paddles</a:t>
            </a:r>
            <a:r>
              <a:rPr dirty="0" sz="750" spc="-35">
                <a:solidFill>
                  <a:srgbClr val="BA4248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AA5454"/>
                </a:solidFill>
                <a:latin typeface="Times New Roman"/>
                <a:cs typeface="Times New Roman"/>
              </a:rPr>
              <a:t>i</a:t>
            </a:r>
            <a:r>
              <a:rPr dirty="0" sz="750" spc="10">
                <a:solidFill>
                  <a:srgbClr val="CD5459"/>
                </a:solidFill>
                <a:latin typeface="Times New Roman"/>
                <a:cs typeface="Times New Roman"/>
              </a:rPr>
              <a:t>n</a:t>
            </a:r>
            <a:r>
              <a:rPr dirty="0" sz="750" spc="70">
                <a:solidFill>
                  <a:srgbClr val="CD5459"/>
                </a:solidFill>
                <a:latin typeface="Times New Roman"/>
                <a:cs typeface="Times New Roman"/>
              </a:rPr>
              <a:t> </a:t>
            </a:r>
            <a:r>
              <a:rPr dirty="0" sz="750" spc="-25">
                <a:solidFill>
                  <a:srgbClr val="CD5459"/>
                </a:solidFill>
                <a:latin typeface="Times New Roman"/>
                <a:cs typeface="Times New Roman"/>
              </a:rPr>
              <a:t>ED)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9" name="object 49" descr=""/>
          <p:cNvSpPr/>
          <p:nvPr/>
        </p:nvSpPr>
        <p:spPr>
          <a:xfrm>
            <a:off x="11881291" y="4212565"/>
            <a:ext cx="262255" cy="859155"/>
          </a:xfrm>
          <a:custGeom>
            <a:avLst/>
            <a:gdLst/>
            <a:ahLst/>
            <a:cxnLst/>
            <a:rect l="l" t="t" r="r" b="b"/>
            <a:pathLst>
              <a:path w="262254" h="859154">
                <a:moveTo>
                  <a:pt x="262112" y="859083"/>
                </a:moveTo>
                <a:lnTo>
                  <a:pt x="0" y="859083"/>
                </a:lnTo>
                <a:lnTo>
                  <a:pt x="0" y="0"/>
                </a:lnTo>
                <a:lnTo>
                  <a:pt x="262112" y="0"/>
                </a:lnTo>
                <a:lnTo>
                  <a:pt x="262112" y="859083"/>
                </a:lnTo>
                <a:close/>
              </a:path>
            </a:pathLst>
          </a:custGeom>
          <a:solidFill>
            <a:srgbClr val="567E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 txBox="1"/>
          <p:nvPr/>
        </p:nvSpPr>
        <p:spPr>
          <a:xfrm>
            <a:off x="11049869" y="3759045"/>
            <a:ext cx="1215390" cy="781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750">
                <a:solidFill>
                  <a:srgbClr val="64708E"/>
                </a:solidFill>
                <a:latin typeface="Times New Roman"/>
                <a:cs typeface="Times New Roman"/>
              </a:rPr>
              <a:t>Store</a:t>
            </a:r>
            <a:r>
              <a:rPr dirty="0" sz="750" spc="105">
                <a:solidFill>
                  <a:srgbClr val="64708E"/>
                </a:solidFill>
                <a:latin typeface="Times New Roman"/>
                <a:cs typeface="Times New Roman"/>
              </a:rPr>
              <a:t> </a:t>
            </a:r>
            <a:r>
              <a:rPr dirty="0" sz="750" spc="55">
                <a:solidFill>
                  <a:srgbClr val="64708E"/>
                </a:solidFill>
                <a:latin typeface="Times New Roman"/>
                <a:cs typeface="Times New Roman"/>
              </a:rPr>
              <a:t>between</a:t>
            </a:r>
            <a:r>
              <a:rPr dirty="0" sz="750" spc="285">
                <a:solidFill>
                  <a:srgbClr val="64708E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64708E"/>
                </a:solidFill>
                <a:latin typeface="Times New Roman"/>
                <a:cs typeface="Times New Roman"/>
              </a:rPr>
              <a:t>E6</a:t>
            </a:r>
            <a:r>
              <a:rPr dirty="0" sz="750" spc="-45">
                <a:solidFill>
                  <a:srgbClr val="64708E"/>
                </a:solidFill>
                <a:latin typeface="Times New Roman"/>
                <a:cs typeface="Times New Roman"/>
              </a:rPr>
              <a:t> </a:t>
            </a:r>
            <a:r>
              <a:rPr dirty="0" baseline="-40965" sz="7425" spc="-494">
                <a:solidFill>
                  <a:srgbClr val="F7FBFB"/>
                </a:solidFill>
                <a:latin typeface="Arial"/>
                <a:cs typeface="Arial"/>
              </a:rPr>
              <a:t>■</a:t>
            </a:r>
            <a:endParaRPr baseline="-40965" sz="7425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2277859" y="4737920"/>
            <a:ext cx="818515" cy="175895"/>
          </a:xfrm>
          <a:prstGeom prst="rect">
            <a:avLst/>
          </a:prstGeom>
          <a:solidFill>
            <a:srgbClr val="567E3B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950" spc="55" b="1">
                <a:solidFill>
                  <a:srgbClr val="F7FBFB"/>
                </a:solidFill>
                <a:latin typeface="Arial"/>
                <a:cs typeface="Arial"/>
              </a:rPr>
              <a:t>Medications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2058101" y="4992222"/>
            <a:ext cx="1172210" cy="1358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00" spc="20" b="1">
                <a:solidFill>
                  <a:srgbClr val="8CAE6E"/>
                </a:solidFill>
                <a:latin typeface="Times New Roman"/>
                <a:cs typeface="Times New Roman"/>
              </a:rPr>
              <a:t>1)</a:t>
            </a:r>
            <a:r>
              <a:rPr dirty="0" sz="700" spc="85" b="1">
                <a:solidFill>
                  <a:srgbClr val="8CAE6E"/>
                </a:solidFill>
                <a:latin typeface="Times New Roman"/>
                <a:cs typeface="Times New Roman"/>
              </a:rPr>
              <a:t> </a:t>
            </a:r>
            <a:r>
              <a:rPr dirty="0" sz="700" spc="20" b="1">
                <a:solidFill>
                  <a:srgbClr val="6D8757"/>
                </a:solidFill>
                <a:latin typeface="Times New Roman"/>
                <a:cs typeface="Times New Roman"/>
              </a:rPr>
              <a:t>Malignant</a:t>
            </a:r>
            <a:r>
              <a:rPr dirty="0" sz="700" spc="190" b="1">
                <a:solidFill>
                  <a:srgbClr val="6D8757"/>
                </a:solidFill>
                <a:latin typeface="Times New Roman"/>
                <a:cs typeface="Times New Roman"/>
              </a:rPr>
              <a:t> </a:t>
            </a:r>
            <a:r>
              <a:rPr dirty="0" sz="700" spc="-10" b="1">
                <a:solidFill>
                  <a:srgbClr val="6D8757"/>
                </a:solidFill>
                <a:latin typeface="Times New Roman"/>
                <a:cs typeface="Times New Roman"/>
              </a:rPr>
              <a:t>hyperpyrexia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2061949" y="5102421"/>
            <a:ext cx="650875" cy="27495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16839" indent="-104139">
              <a:lnSpc>
                <a:spcPct val="100000"/>
              </a:lnSpc>
              <a:spcBef>
                <a:spcPts val="235"/>
              </a:spcBef>
              <a:buAutoNum type="arabicParenR" startAt="2"/>
              <a:tabLst>
                <a:tab pos="116839" algn="l"/>
              </a:tabLst>
            </a:pPr>
            <a:r>
              <a:rPr dirty="0" sz="700" spc="-65" b="1">
                <a:solidFill>
                  <a:srgbClr val="6D8757"/>
                </a:solidFill>
                <a:latin typeface="Times New Roman"/>
                <a:cs typeface="Times New Roman"/>
              </a:rPr>
              <a:t>LA </a:t>
            </a:r>
            <a:r>
              <a:rPr dirty="0" sz="700" spc="-10" b="1">
                <a:solidFill>
                  <a:srgbClr val="6D8757"/>
                </a:solidFill>
                <a:latin typeface="Times New Roman"/>
                <a:cs typeface="Times New Roman"/>
              </a:rPr>
              <a:t>Toxicity</a:t>
            </a:r>
            <a:endParaRPr sz="700">
              <a:latin typeface="Times New Roman"/>
              <a:cs typeface="Times New Roman"/>
            </a:endParaRPr>
          </a:p>
          <a:p>
            <a:pPr marL="118110" indent="-104775">
              <a:lnSpc>
                <a:spcPct val="100000"/>
              </a:lnSpc>
              <a:spcBef>
                <a:spcPts val="140"/>
              </a:spcBef>
              <a:buAutoNum type="arabicParenR" startAt="2"/>
              <a:tabLst>
                <a:tab pos="118110" algn="l"/>
              </a:tabLst>
            </a:pPr>
            <a:r>
              <a:rPr dirty="0" sz="700" spc="-10" b="1">
                <a:solidFill>
                  <a:srgbClr val="6D8757"/>
                </a:solidFill>
                <a:latin typeface="Times New Roman"/>
                <a:cs typeface="Times New Roman"/>
              </a:rPr>
              <a:t>Anaphylaxis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2449137" y="6522761"/>
            <a:ext cx="40640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10">
                <a:solidFill>
                  <a:srgbClr val="959589"/>
                </a:solidFill>
                <a:latin typeface="Times New Roman"/>
                <a:cs typeface="Times New Roman"/>
              </a:rPr>
              <a:t>R</a:t>
            </a:r>
            <a:r>
              <a:rPr dirty="0" sz="750" spc="-10">
                <a:solidFill>
                  <a:srgbClr val="6D8757"/>
                </a:solidFill>
                <a:latin typeface="Times New Roman"/>
                <a:cs typeface="Times New Roman"/>
              </a:rPr>
              <a:t>eco</a:t>
            </a:r>
            <a:r>
              <a:rPr dirty="0" sz="750" spc="-10">
                <a:solidFill>
                  <a:srgbClr val="959589"/>
                </a:solidFill>
                <a:latin typeface="Times New Roman"/>
                <a:cs typeface="Times New Roman"/>
              </a:rPr>
              <a:t>v</a:t>
            </a:r>
            <a:r>
              <a:rPr dirty="0" sz="750" spc="-10">
                <a:solidFill>
                  <a:srgbClr val="6D8757"/>
                </a:solidFill>
                <a:latin typeface="Times New Roman"/>
                <a:cs typeface="Times New Roman"/>
              </a:rPr>
              <a:t>e</a:t>
            </a:r>
            <a:r>
              <a:rPr dirty="0" sz="750" spc="-10">
                <a:solidFill>
                  <a:srgbClr val="959589"/>
                </a:solidFill>
                <a:latin typeface="Times New Roman"/>
                <a:cs typeface="Times New Roman"/>
              </a:rPr>
              <a:t>ry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9744398" y="7070164"/>
            <a:ext cx="641985" cy="250825"/>
          </a:xfrm>
          <a:prstGeom prst="rect">
            <a:avLst/>
          </a:prstGeom>
          <a:solidFill>
            <a:srgbClr val="233A62"/>
          </a:solidFill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50" spc="-195" b="1">
                <a:solidFill>
                  <a:srgbClr val="F7FBFB"/>
                </a:solidFill>
                <a:latin typeface="Arial"/>
                <a:cs typeface="Arial"/>
              </a:rPr>
              <a:t>RESULTS</a:t>
            </a:r>
            <a:endParaRPr sz="135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392135" y="7707835"/>
            <a:ext cx="3393440" cy="59499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6350">
              <a:lnSpc>
                <a:spcPct val="104000"/>
              </a:lnSpc>
              <a:spcBef>
                <a:spcPts val="80"/>
              </a:spcBef>
            </a:pP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1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6</a:t>
            </a:r>
            <a:r>
              <a:rPr dirty="0" sz="1200" spc="-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staff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members</a:t>
            </a:r>
            <a:r>
              <a:rPr dirty="0" sz="1200" spc="-1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responded</a:t>
            </a:r>
            <a:r>
              <a:rPr dirty="0" sz="1200" spc="3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pre</a:t>
            </a:r>
            <a:r>
              <a:rPr dirty="0" sz="1200" spc="50">
                <a:solidFill>
                  <a:srgbClr val="2A3460"/>
                </a:solidFill>
                <a:latin typeface="Arial"/>
                <a:cs typeface="Arial"/>
              </a:rPr>
              <a:t>­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intervention</a:t>
            </a:r>
            <a:r>
              <a:rPr dirty="0" sz="1200" spc="-14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survey</a:t>
            </a:r>
            <a:r>
              <a:rPr dirty="0" sz="1200" spc="-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2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15</a:t>
            </a:r>
            <a:r>
              <a:rPr dirty="0" sz="1200" spc="-6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responded</a:t>
            </a:r>
            <a:r>
              <a:rPr dirty="0" sz="1200" spc="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the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post</a:t>
            </a:r>
            <a:r>
              <a:rPr dirty="0" sz="1200" spc="70">
                <a:solidFill>
                  <a:srgbClr val="2A3460"/>
                </a:solidFill>
                <a:latin typeface="Arial"/>
                <a:cs typeface="Arial"/>
              </a:rPr>
              <a:t>-</a:t>
            </a:r>
            <a:r>
              <a:rPr dirty="0" sz="1200" spc="70">
                <a:solidFill>
                  <a:srgbClr val="575E72"/>
                </a:solidFill>
                <a:latin typeface="Arial"/>
                <a:cs typeface="Arial"/>
              </a:rPr>
              <a:t>intervention</a:t>
            </a:r>
            <a:r>
              <a:rPr dirty="0" sz="1200" spc="-6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survey.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6388728" y="8547445"/>
            <a:ext cx="3062605" cy="59499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635">
              <a:lnSpc>
                <a:spcPct val="104000"/>
              </a:lnSpc>
              <a:spcBef>
                <a:spcPts val="80"/>
              </a:spcBef>
            </a:pP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58%</a:t>
            </a:r>
            <a:r>
              <a:rPr dirty="0" sz="1200" spc="-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1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respondents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were</a:t>
            </a:r>
            <a:r>
              <a:rPr dirty="0" sz="1200" spc="-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Healthcare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Support</a:t>
            </a:r>
            <a:r>
              <a:rPr dirty="0" sz="1200" spc="1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Workers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575E72"/>
                </a:solidFill>
                <a:latin typeface="Arial"/>
                <a:cs typeface="Arial"/>
              </a:rPr>
              <a:t>with</a:t>
            </a:r>
            <a:r>
              <a:rPr dirty="0" sz="1200" spc="-7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remaining</a:t>
            </a:r>
            <a:r>
              <a:rPr dirty="0" sz="1200" spc="-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424B64"/>
                </a:solidFill>
                <a:latin typeface="Arial"/>
                <a:cs typeface="Arial"/>
              </a:rPr>
              <a:t>42% 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nurses.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6385268" y="9364316"/>
            <a:ext cx="3299460" cy="79311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45"/>
              </a:spcBef>
            </a:pPr>
            <a:r>
              <a:rPr dirty="0" sz="1150" spc="110" b="1">
                <a:solidFill>
                  <a:srgbClr val="E8080A"/>
                </a:solidFill>
                <a:latin typeface="Arial"/>
                <a:cs typeface="Arial"/>
              </a:rPr>
              <a:t>Median</a:t>
            </a:r>
            <a:r>
              <a:rPr dirty="0" sz="1150" spc="3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self-reported</a:t>
            </a:r>
            <a:r>
              <a:rPr dirty="0" sz="1150" spc="33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60" b="1">
                <a:solidFill>
                  <a:srgbClr val="E8080A"/>
                </a:solidFill>
                <a:latin typeface="Arial"/>
                <a:cs typeface="Arial"/>
              </a:rPr>
              <a:t>confidence</a:t>
            </a:r>
            <a:r>
              <a:rPr dirty="0" sz="1150" spc="32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8080A"/>
                </a:solidFill>
                <a:latin typeface="Arial"/>
                <a:cs typeface="Arial"/>
              </a:rPr>
              <a:t>scores </a:t>
            </a:r>
            <a:r>
              <a:rPr dirty="0" sz="1150" spc="60" b="1">
                <a:solidFill>
                  <a:srgbClr val="E8080A"/>
                </a:solidFill>
                <a:latin typeface="Arial"/>
                <a:cs typeface="Arial"/>
              </a:rPr>
              <a:t>increased</a:t>
            </a:r>
            <a:r>
              <a:rPr dirty="0" sz="1150" spc="14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significantly</a:t>
            </a:r>
            <a:r>
              <a:rPr dirty="0" sz="1150" spc="10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60" b="1">
                <a:solidFill>
                  <a:srgbClr val="E8080A"/>
                </a:solidFill>
                <a:latin typeface="Arial"/>
                <a:cs typeface="Arial"/>
              </a:rPr>
              <a:t>from</a:t>
            </a:r>
            <a:r>
              <a:rPr dirty="0" sz="1150" spc="-5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70" b="1">
                <a:solidFill>
                  <a:srgbClr val="E8080A"/>
                </a:solidFill>
                <a:latin typeface="Arial"/>
                <a:cs typeface="Arial"/>
              </a:rPr>
              <a:t>1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to</a:t>
            </a:r>
            <a:r>
              <a:rPr dirty="0" sz="1150" spc="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50" b="1">
                <a:solidFill>
                  <a:srgbClr val="E8080A"/>
                </a:solidFill>
                <a:latin typeface="Arial"/>
                <a:cs typeface="Arial"/>
              </a:rPr>
              <a:t>5 </a:t>
            </a:r>
            <a:r>
              <a:rPr dirty="0" sz="1150" spc="-10" b="1">
                <a:solidFill>
                  <a:srgbClr val="E8080A"/>
                </a:solidFill>
                <a:latin typeface="Arial"/>
                <a:cs typeface="Arial"/>
              </a:rPr>
              <a:t>following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the</a:t>
            </a:r>
            <a:r>
              <a:rPr dirty="0" sz="1150" spc="1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introduction</a:t>
            </a:r>
            <a:r>
              <a:rPr dirty="0" sz="1150" spc="39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of</a:t>
            </a:r>
            <a:r>
              <a:rPr dirty="0" sz="1150" spc="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the</a:t>
            </a:r>
            <a:r>
              <a:rPr dirty="0" sz="1150" spc="36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poster</a:t>
            </a:r>
            <a:r>
              <a:rPr dirty="0" sz="1150" spc="3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to</a:t>
            </a:r>
            <a:r>
              <a:rPr dirty="0" sz="1150" spc="21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the</a:t>
            </a:r>
            <a:r>
              <a:rPr dirty="0" sz="1150" spc="18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8080A"/>
                </a:solidFill>
                <a:latin typeface="Arial"/>
                <a:cs typeface="Arial"/>
              </a:rPr>
              <a:t>theatre </a:t>
            </a:r>
            <a:r>
              <a:rPr dirty="0" sz="1150" spc="85" b="1">
                <a:solidFill>
                  <a:srgbClr val="E8080A"/>
                </a:solidFill>
                <a:latin typeface="Arial"/>
                <a:cs typeface="Arial"/>
              </a:rPr>
              <a:t>complex</a:t>
            </a:r>
            <a:r>
              <a:rPr dirty="0" sz="1150" spc="7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65" b="1">
                <a:solidFill>
                  <a:srgbClr val="E8080A"/>
                </a:solidFill>
                <a:latin typeface="Arial"/>
                <a:cs typeface="Arial"/>
              </a:rPr>
              <a:t>(see</a:t>
            </a:r>
            <a:r>
              <a:rPr dirty="0" sz="1150" spc="4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Figure</a:t>
            </a:r>
            <a:r>
              <a:rPr dirty="0" sz="1150" spc="6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-25" b="1">
                <a:solidFill>
                  <a:srgbClr val="E8080A"/>
                </a:solidFill>
                <a:latin typeface="Arial"/>
                <a:cs typeface="Arial"/>
              </a:rPr>
              <a:t>1)</a:t>
            </a:r>
            <a:endParaRPr sz="115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0435280" y="8370340"/>
            <a:ext cx="66040" cy="12001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00" spc="15">
                <a:solidFill>
                  <a:srgbClr val="575E72"/>
                </a:solidFill>
                <a:latin typeface="Times New Roman"/>
                <a:cs typeface="Times New Roman"/>
              </a:rPr>
              <a:t>5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370692" y="8521208"/>
            <a:ext cx="137160" cy="153670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120"/>
              </a:spcBef>
            </a:pPr>
            <a:r>
              <a:rPr dirty="0" sz="600" spc="-25">
                <a:solidFill>
                  <a:srgbClr val="8593AC"/>
                </a:solidFill>
                <a:latin typeface="Times New Roman"/>
                <a:cs typeface="Times New Roman"/>
              </a:rPr>
              <a:t>4</a:t>
            </a:r>
            <a:r>
              <a:rPr dirty="0" sz="600" spc="-25">
                <a:solidFill>
                  <a:srgbClr val="575E72"/>
                </a:solidFill>
                <a:latin typeface="Times New Roman"/>
                <a:cs typeface="Times New Roman"/>
              </a:rPr>
              <a:t>.5</a:t>
            </a:r>
            <a:endParaRPr sz="60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570"/>
              </a:spcBef>
            </a:pPr>
            <a:r>
              <a:rPr dirty="0" sz="600" spc="5">
                <a:solidFill>
                  <a:srgbClr val="8593AC"/>
                </a:solidFill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465"/>
              </a:spcBef>
            </a:pPr>
            <a:r>
              <a:rPr dirty="0" sz="600" spc="-25">
                <a:solidFill>
                  <a:srgbClr val="777570"/>
                </a:solidFill>
                <a:latin typeface="Times New Roman"/>
                <a:cs typeface="Times New Roman"/>
              </a:rPr>
              <a:t>3</a:t>
            </a:r>
            <a:r>
              <a:rPr dirty="0" sz="600" spc="-25">
                <a:solidFill>
                  <a:srgbClr val="424B64"/>
                </a:solidFill>
                <a:latin typeface="Times New Roman"/>
                <a:cs typeface="Times New Roman"/>
              </a:rPr>
              <a:t>.5</a:t>
            </a:r>
            <a:endParaRPr sz="600">
              <a:latin typeface="Times New Roman"/>
              <a:cs typeface="Times New Roman"/>
            </a:endParaRPr>
          </a:p>
          <a:p>
            <a:pPr marL="77470">
              <a:lnSpc>
                <a:spcPct val="100000"/>
              </a:lnSpc>
              <a:spcBef>
                <a:spcPts val="520"/>
              </a:spcBef>
            </a:pPr>
            <a:r>
              <a:rPr dirty="0" sz="600" spc="25">
                <a:solidFill>
                  <a:srgbClr val="575E72"/>
                </a:solidFill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520"/>
              </a:spcBef>
            </a:pPr>
            <a:r>
              <a:rPr dirty="0" sz="600" spc="-25">
                <a:solidFill>
                  <a:srgbClr val="777570"/>
                </a:solidFill>
                <a:latin typeface="Times New Roman"/>
                <a:cs typeface="Times New Roman"/>
              </a:rPr>
              <a:t>2</a:t>
            </a:r>
            <a:r>
              <a:rPr dirty="0" sz="600" spc="-25">
                <a:solidFill>
                  <a:srgbClr val="424B64"/>
                </a:solidFill>
                <a:latin typeface="Times New Roman"/>
                <a:cs typeface="Times New Roman"/>
              </a:rPr>
              <a:t>.5</a:t>
            </a:r>
            <a:endParaRPr sz="60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520"/>
              </a:spcBef>
            </a:pPr>
            <a:r>
              <a:rPr dirty="0" sz="600" spc="45">
                <a:solidFill>
                  <a:srgbClr val="777570"/>
                </a:solidFill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600" spc="-25">
                <a:solidFill>
                  <a:srgbClr val="575E72"/>
                </a:solidFill>
                <a:latin typeface="Times New Roman"/>
                <a:cs typeface="Times New Roman"/>
              </a:rPr>
              <a:t>1.5</a:t>
            </a:r>
            <a:endParaRPr sz="60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  <a:spcBef>
                <a:spcPts val="520"/>
              </a:spcBef>
            </a:pPr>
            <a:r>
              <a:rPr dirty="0" sz="600" spc="45">
                <a:solidFill>
                  <a:srgbClr val="575E72"/>
                </a:solidFill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600" spc="-25">
                <a:solidFill>
                  <a:srgbClr val="959589"/>
                </a:solidFill>
                <a:latin typeface="Times New Roman"/>
                <a:cs typeface="Times New Roman"/>
              </a:rPr>
              <a:t>0</a:t>
            </a:r>
            <a:r>
              <a:rPr dirty="0" sz="600" spc="-25">
                <a:solidFill>
                  <a:srgbClr val="424B64"/>
                </a:solidFill>
                <a:latin typeface="Times New Roman"/>
                <a:cs typeface="Times New Roman"/>
              </a:rPr>
              <a:t>.5</a:t>
            </a:r>
            <a:endParaRPr sz="600">
              <a:latin typeface="Times New Roman"/>
              <a:cs typeface="Times New Roman"/>
            </a:endParaRPr>
          </a:p>
          <a:p>
            <a:pPr marL="71120">
              <a:lnSpc>
                <a:spcPct val="100000"/>
              </a:lnSpc>
              <a:spcBef>
                <a:spcPts val="520"/>
              </a:spcBef>
            </a:pPr>
            <a:r>
              <a:rPr dirty="0" sz="600" spc="30">
                <a:solidFill>
                  <a:srgbClr val="959589"/>
                </a:solidFill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10141790" y="8938826"/>
            <a:ext cx="100330" cy="990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50" spc="-25" b="1">
                <a:solidFill>
                  <a:srgbClr val="575E72"/>
                </a:solidFill>
                <a:latin typeface="Times New Roman"/>
                <a:cs typeface="Times New Roman"/>
              </a:rPr>
              <a:t>QI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143657" y="9004420"/>
            <a:ext cx="72390" cy="990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50" spc="40" b="1">
                <a:solidFill>
                  <a:srgbClr val="575E72"/>
                </a:solidFill>
                <a:latin typeface="Times New Roman"/>
                <a:cs typeface="Times New Roman"/>
              </a:rPr>
              <a:t>V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0141205" y="9050337"/>
            <a:ext cx="100965" cy="1714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610"/>
              </a:lnSpc>
              <a:spcBef>
                <a:spcPts val="135"/>
              </a:spcBef>
            </a:pPr>
            <a:r>
              <a:rPr dirty="0" sz="550" spc="45" b="1">
                <a:solidFill>
                  <a:srgbClr val="575E72"/>
                </a:solidFill>
                <a:latin typeface="Times New Roman"/>
                <a:cs typeface="Times New Roman"/>
              </a:rPr>
              <a:t>C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ts val="490"/>
              </a:lnSpc>
            </a:pPr>
            <a:r>
              <a:rPr dirty="0" sz="450" spc="-25" b="1">
                <a:solidFill>
                  <a:srgbClr val="575E72"/>
                </a:solidFill>
                <a:latin typeface="Times New Roman"/>
                <a:cs typeface="Times New Roman"/>
              </a:rPr>
              <a:t>QI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0116075" y="9183712"/>
            <a:ext cx="91440" cy="12001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00" b="1">
                <a:solidFill>
                  <a:srgbClr val="575E72"/>
                </a:solidFill>
                <a:latin typeface="Times New Roman"/>
                <a:cs typeface="Times New Roman"/>
              </a:rPr>
              <a:t>-</a:t>
            </a:r>
            <a:r>
              <a:rPr dirty="0" sz="600" spc="-50" b="1">
                <a:solidFill>
                  <a:srgbClr val="575E72"/>
                </a:solidFill>
                <a:latin typeface="Times New Roman"/>
                <a:cs typeface="Times New Roman"/>
              </a:rPr>
              <a:t>0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10111633" y="9229628"/>
            <a:ext cx="137795" cy="2044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780"/>
              </a:lnSpc>
              <a:spcBef>
                <a:spcPts val="120"/>
              </a:spcBef>
            </a:pPr>
            <a:r>
              <a:rPr dirty="0" sz="700" spc="-20">
                <a:solidFill>
                  <a:srgbClr val="575E72"/>
                </a:solidFill>
                <a:latin typeface="Times New Roman"/>
                <a:cs typeface="Times New Roman"/>
              </a:rPr>
              <a:t>;.::</a:t>
            </a:r>
            <a:endParaRPr sz="700">
              <a:latin typeface="Times New Roman"/>
              <a:cs typeface="Times New Roman"/>
            </a:endParaRPr>
          </a:p>
          <a:p>
            <a:pPr marL="41910">
              <a:lnSpc>
                <a:spcPts val="600"/>
              </a:lnSpc>
            </a:pPr>
            <a:r>
              <a:rPr dirty="0" sz="550" spc="80" b="1">
                <a:solidFill>
                  <a:srgbClr val="575E72"/>
                </a:solidFill>
                <a:latin typeface="Times New Roman"/>
                <a:cs typeface="Times New Roman"/>
              </a:rPr>
              <a:t>C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0117785" y="9387055"/>
            <a:ext cx="74930" cy="12001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00" spc="55" b="1">
                <a:solidFill>
                  <a:srgbClr val="575E72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0120726" y="9408920"/>
            <a:ext cx="102870" cy="1727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50" spc="75" b="1">
                <a:solidFill>
                  <a:srgbClr val="575E72"/>
                </a:solidFill>
                <a:latin typeface="Times New Roman"/>
                <a:cs typeface="Times New Roman"/>
              </a:rPr>
              <a:t>u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11144630" y="7578833"/>
            <a:ext cx="1610360" cy="1727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50" spc="55" b="1">
                <a:solidFill>
                  <a:srgbClr val="575E72"/>
                </a:solidFill>
                <a:latin typeface="Arial"/>
                <a:cs typeface="Arial"/>
              </a:rPr>
              <a:t>Median</a:t>
            </a:r>
            <a:r>
              <a:rPr dirty="0" sz="950" spc="-45" b="1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575E72"/>
                </a:solidFill>
                <a:latin typeface="Arial"/>
                <a:cs typeface="Arial"/>
              </a:rPr>
              <a:t>Confidence</a:t>
            </a:r>
            <a:r>
              <a:rPr dirty="0" sz="950" spc="55" b="1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575E72"/>
                </a:solidFill>
                <a:latin typeface="Arial"/>
                <a:cs typeface="Arial"/>
              </a:rPr>
              <a:t>Scores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10355204" y="10084544"/>
            <a:ext cx="3192780" cy="630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2600">
              <a:lnSpc>
                <a:spcPct val="100000"/>
              </a:lnSpc>
              <a:spcBef>
                <a:spcPts val="105"/>
              </a:spcBef>
              <a:tabLst>
                <a:tab pos="1858645" algn="l"/>
              </a:tabLst>
            </a:pPr>
            <a:r>
              <a:rPr dirty="0" sz="750" spc="60" b="1">
                <a:solidFill>
                  <a:srgbClr val="424B64"/>
                </a:solidFill>
                <a:latin typeface="Arial"/>
                <a:cs typeface="Arial"/>
              </a:rPr>
              <a:t>Pre-</a:t>
            </a:r>
            <a:r>
              <a:rPr dirty="0" sz="750" spc="50" b="1">
                <a:solidFill>
                  <a:srgbClr val="424B64"/>
                </a:solidFill>
                <a:latin typeface="Arial"/>
                <a:cs typeface="Arial"/>
              </a:rPr>
              <a:t>intervention</a:t>
            </a:r>
            <a:r>
              <a:rPr dirty="0" sz="750" b="1">
                <a:solidFill>
                  <a:srgbClr val="424B64"/>
                </a:solidFill>
                <a:latin typeface="Arial"/>
                <a:cs typeface="Arial"/>
              </a:rPr>
              <a:t>	</a:t>
            </a:r>
            <a:r>
              <a:rPr dirty="0" sz="750" spc="60" b="1">
                <a:solidFill>
                  <a:srgbClr val="424B64"/>
                </a:solidFill>
                <a:latin typeface="Arial"/>
                <a:cs typeface="Arial"/>
              </a:rPr>
              <a:t>Post-</a:t>
            </a:r>
            <a:r>
              <a:rPr dirty="0" sz="750" spc="45" b="1">
                <a:solidFill>
                  <a:srgbClr val="424B64"/>
                </a:solidFill>
                <a:latin typeface="Arial"/>
                <a:cs typeface="Arial"/>
              </a:rPr>
              <a:t>intervent</a:t>
            </a:r>
            <a:r>
              <a:rPr dirty="0" sz="750" spc="45" b="1">
                <a:solidFill>
                  <a:srgbClr val="777570"/>
                </a:solidFill>
                <a:latin typeface="Arial"/>
                <a:cs typeface="Arial"/>
              </a:rPr>
              <a:t>i</a:t>
            </a:r>
            <a:r>
              <a:rPr dirty="0" sz="750" spc="45" b="1">
                <a:solidFill>
                  <a:srgbClr val="575E72"/>
                </a:solidFill>
                <a:latin typeface="Arial"/>
                <a:cs typeface="Arial"/>
              </a:rPr>
              <a:t>on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12700" marR="5080" indent="1905">
              <a:lnSpc>
                <a:spcPts val="1290"/>
              </a:lnSpc>
              <a:spcBef>
                <a:spcPts val="5"/>
              </a:spcBef>
            </a:pPr>
            <a:r>
              <a:rPr dirty="0" sz="1150" spc="-30" i="1">
                <a:solidFill>
                  <a:srgbClr val="333336"/>
                </a:solidFill>
                <a:latin typeface="Times New Roman"/>
                <a:cs typeface="Times New Roman"/>
              </a:rPr>
              <a:t>Figure</a:t>
            </a:r>
            <a:r>
              <a:rPr dirty="0" sz="1150" spc="20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050" i="1">
                <a:solidFill>
                  <a:srgbClr val="333336"/>
                </a:solidFill>
                <a:latin typeface="Times New Roman"/>
                <a:cs typeface="Times New Roman"/>
              </a:rPr>
              <a:t>1</a:t>
            </a:r>
            <a:r>
              <a:rPr dirty="0" sz="1050" i="1">
                <a:latin typeface="Times New Roman"/>
                <a:cs typeface="Times New Roman"/>
              </a:rPr>
              <a:t>.</a:t>
            </a:r>
            <a:r>
              <a:rPr dirty="0" sz="1050" spc="-35" i="1">
                <a:latin typeface="Times New Roman"/>
                <a:cs typeface="Times New Roman"/>
              </a:rPr>
              <a:t> </a:t>
            </a:r>
            <a:r>
              <a:rPr dirty="0" sz="1150" spc="-25" i="1">
                <a:solidFill>
                  <a:srgbClr val="333336"/>
                </a:solidFill>
                <a:latin typeface="Times New Roman"/>
                <a:cs typeface="Times New Roman"/>
              </a:rPr>
              <a:t>Pre</a:t>
            </a:r>
            <a:r>
              <a:rPr dirty="0" sz="1150" spc="-25" i="1">
                <a:latin typeface="Times New Roman"/>
                <a:cs typeface="Times New Roman"/>
              </a:rPr>
              <a:t>-</a:t>
            </a:r>
            <a:r>
              <a:rPr dirty="0" sz="1150" spc="30" i="1">
                <a:latin typeface="Times New Roman"/>
                <a:cs typeface="Times New Roman"/>
              </a:rPr>
              <a:t> </a:t>
            </a:r>
            <a:r>
              <a:rPr dirty="0" sz="1150" spc="-20" i="1">
                <a:solidFill>
                  <a:srgbClr val="333336"/>
                </a:solidFill>
                <a:latin typeface="Times New Roman"/>
                <a:cs typeface="Times New Roman"/>
              </a:rPr>
              <a:t>and</a:t>
            </a:r>
            <a:r>
              <a:rPr dirty="0" sz="1150" spc="-75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-25" i="1">
                <a:solidFill>
                  <a:srgbClr val="333336"/>
                </a:solidFill>
                <a:latin typeface="Times New Roman"/>
                <a:cs typeface="Times New Roman"/>
              </a:rPr>
              <a:t>Post</a:t>
            </a:r>
            <a:r>
              <a:rPr dirty="0" sz="1150" spc="-25" i="1">
                <a:latin typeface="Times New Roman"/>
                <a:cs typeface="Times New Roman"/>
              </a:rPr>
              <a:t>-</a:t>
            </a:r>
            <a:r>
              <a:rPr dirty="0" sz="1150" spc="-55" i="1">
                <a:latin typeface="Times New Roman"/>
                <a:cs typeface="Times New Roman"/>
              </a:rPr>
              <a:t> </a:t>
            </a:r>
            <a:r>
              <a:rPr dirty="0" sz="1150" spc="-40" i="1">
                <a:solidFill>
                  <a:srgbClr val="333336"/>
                </a:solidFill>
                <a:latin typeface="Times New Roman"/>
                <a:cs typeface="Times New Roman"/>
              </a:rPr>
              <a:t>inten</a:t>
            </a:r>
            <a:r>
              <a:rPr dirty="0" sz="1150" spc="-40" i="1">
                <a:solidFill>
                  <a:srgbClr val="777570"/>
                </a:solidFill>
                <a:latin typeface="Times New Roman"/>
                <a:cs typeface="Times New Roman"/>
              </a:rPr>
              <a:t>1</a:t>
            </a:r>
            <a:r>
              <a:rPr dirty="0" sz="1150" spc="-40" i="1">
                <a:solidFill>
                  <a:srgbClr val="333336"/>
                </a:solidFill>
                <a:latin typeface="Times New Roman"/>
                <a:cs typeface="Times New Roman"/>
              </a:rPr>
              <a:t>ention</a:t>
            </a:r>
            <a:r>
              <a:rPr dirty="0" sz="1150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-30" i="1">
                <a:solidFill>
                  <a:srgbClr val="333336"/>
                </a:solidFill>
                <a:latin typeface="Times New Roman"/>
                <a:cs typeface="Times New Roman"/>
              </a:rPr>
              <a:t>median</a:t>
            </a:r>
            <a:r>
              <a:rPr dirty="0" sz="1150" spc="-25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-10" i="1">
                <a:solidFill>
                  <a:srgbClr val="333336"/>
                </a:solidFill>
                <a:latin typeface="Times New Roman"/>
                <a:cs typeface="Times New Roman"/>
              </a:rPr>
              <a:t>confidence</a:t>
            </a:r>
            <a:r>
              <a:rPr dirty="0" sz="1150" spc="-10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-45" i="1">
                <a:solidFill>
                  <a:srgbClr val="444249"/>
                </a:solidFill>
                <a:latin typeface="Times New Roman"/>
                <a:cs typeface="Times New Roman"/>
              </a:rPr>
              <a:t>score</a:t>
            </a:r>
            <a:r>
              <a:rPr dirty="0" sz="1150" spc="-5" i="1">
                <a:solidFill>
                  <a:srgbClr val="444249"/>
                </a:solidFill>
                <a:latin typeface="Times New Roman"/>
                <a:cs typeface="Times New Roman"/>
              </a:rPr>
              <a:t> </a:t>
            </a:r>
            <a:r>
              <a:rPr dirty="0" sz="1150" i="1">
                <a:solidFill>
                  <a:srgbClr val="444249"/>
                </a:solidFill>
                <a:latin typeface="Times New Roman"/>
                <a:cs typeface="Times New Roman"/>
              </a:rPr>
              <a:t>(]</a:t>
            </a:r>
            <a:r>
              <a:rPr dirty="0" sz="1150" i="1">
                <a:latin typeface="Times New Roman"/>
                <a:cs typeface="Times New Roman"/>
              </a:rPr>
              <a:t>=</a:t>
            </a:r>
            <a:r>
              <a:rPr dirty="0" sz="1150" i="1">
                <a:solidFill>
                  <a:srgbClr val="444249"/>
                </a:solidFill>
                <a:latin typeface="Times New Roman"/>
                <a:cs typeface="Times New Roman"/>
              </a:rPr>
              <a:t>not</a:t>
            </a:r>
            <a:r>
              <a:rPr dirty="0" sz="1150" spc="10" i="1">
                <a:solidFill>
                  <a:srgbClr val="444249"/>
                </a:solidFill>
                <a:latin typeface="Times New Roman"/>
                <a:cs typeface="Times New Roman"/>
              </a:rPr>
              <a:t> </a:t>
            </a:r>
            <a:r>
              <a:rPr dirty="0" sz="1150" i="1">
                <a:solidFill>
                  <a:srgbClr val="333336"/>
                </a:solidFill>
                <a:latin typeface="Times New Roman"/>
                <a:cs typeface="Times New Roman"/>
              </a:rPr>
              <a:t>at</a:t>
            </a:r>
            <a:r>
              <a:rPr dirty="0" sz="1150" spc="-40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-10" i="1">
                <a:solidFill>
                  <a:srgbClr val="333336"/>
                </a:solidFill>
                <a:latin typeface="Times New Roman"/>
                <a:cs typeface="Times New Roman"/>
              </a:rPr>
              <a:t>all</a:t>
            </a:r>
            <a:r>
              <a:rPr dirty="0" sz="1150" spc="-40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-30" i="1">
                <a:solidFill>
                  <a:srgbClr val="333336"/>
                </a:solidFill>
                <a:latin typeface="Times New Roman"/>
                <a:cs typeface="Times New Roman"/>
              </a:rPr>
              <a:t>confident</a:t>
            </a:r>
            <a:r>
              <a:rPr dirty="0" sz="1150" spc="-30" i="1">
                <a:solidFill>
                  <a:srgbClr val="424B64"/>
                </a:solidFill>
                <a:latin typeface="Times New Roman"/>
                <a:cs typeface="Times New Roman"/>
              </a:rPr>
              <a:t>, </a:t>
            </a:r>
            <a:r>
              <a:rPr dirty="0" sz="1150" spc="-25" i="1">
                <a:solidFill>
                  <a:srgbClr val="333336"/>
                </a:solidFill>
                <a:latin typeface="Times New Roman"/>
                <a:cs typeface="Times New Roman"/>
              </a:rPr>
              <a:t>5</a:t>
            </a:r>
            <a:r>
              <a:rPr dirty="0" sz="1150" spc="-25" i="1">
                <a:latin typeface="Times New Roman"/>
                <a:cs typeface="Times New Roman"/>
              </a:rPr>
              <a:t>=</a:t>
            </a:r>
            <a:r>
              <a:rPr dirty="0" sz="1150" spc="-25" i="1">
                <a:solidFill>
                  <a:srgbClr val="424B64"/>
                </a:solidFill>
                <a:latin typeface="Times New Roman"/>
                <a:cs typeface="Times New Roman"/>
              </a:rPr>
              <a:t>v</a:t>
            </a:r>
            <a:r>
              <a:rPr dirty="0" sz="1150" spc="-25" i="1">
                <a:solidFill>
                  <a:srgbClr val="333336"/>
                </a:solidFill>
                <a:latin typeface="Times New Roman"/>
                <a:cs typeface="Times New Roman"/>
              </a:rPr>
              <a:t>ery</a:t>
            </a:r>
            <a:r>
              <a:rPr dirty="0" sz="1150" spc="-10" i="1">
                <a:solidFill>
                  <a:srgbClr val="333336"/>
                </a:solidFill>
                <a:latin typeface="Times New Roman"/>
                <a:cs typeface="Times New Roman"/>
              </a:rPr>
              <a:t> confident)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12116668" y="6820123"/>
            <a:ext cx="1228725" cy="990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50">
                <a:solidFill>
                  <a:srgbClr val="424B64"/>
                </a:solidFill>
                <a:latin typeface="Arial"/>
                <a:cs typeface="Arial"/>
              </a:rPr>
              <a:t>Authors:</a:t>
            </a:r>
            <a:r>
              <a:rPr dirty="0" sz="450" spc="300">
                <a:solidFill>
                  <a:srgbClr val="424B64"/>
                </a:solidFill>
                <a:latin typeface="Arial"/>
                <a:cs typeface="Arial"/>
              </a:rPr>
              <a:t>  </a:t>
            </a:r>
            <a:r>
              <a:rPr dirty="0" sz="450" spc="-10">
                <a:solidFill>
                  <a:srgbClr val="444249"/>
                </a:solidFill>
                <a:latin typeface="Arial"/>
                <a:cs typeface="Arial"/>
              </a:rPr>
              <a:t>Hayct</a:t>
            </a:r>
            <a:r>
              <a:rPr dirty="0" sz="450" spc="-10">
                <a:solidFill>
                  <a:srgbClr val="575E72"/>
                </a:solidFill>
                <a:latin typeface="Arial"/>
                <a:cs typeface="Arial"/>
              </a:rPr>
              <a:t>ock/Ro</a:t>
            </a:r>
            <a:r>
              <a:rPr dirty="0" sz="450" spc="-10">
                <a:solidFill>
                  <a:srgbClr val="333336"/>
                </a:solidFill>
                <a:latin typeface="Arial"/>
                <a:cs typeface="Arial"/>
              </a:rPr>
              <a:t>be</a:t>
            </a:r>
            <a:r>
              <a:rPr dirty="0" sz="450" spc="-10">
                <a:solidFill>
                  <a:srgbClr val="424B64"/>
                </a:solidFill>
                <a:latin typeface="Arial"/>
                <a:cs typeface="Arial"/>
              </a:rPr>
              <a:t>rt.s/</a:t>
            </a:r>
            <a:r>
              <a:rPr dirty="0" sz="450" spc="-10">
                <a:solidFill>
                  <a:srgbClr val="444249"/>
                </a:solidFill>
                <a:latin typeface="Arial"/>
                <a:cs typeface="Arial"/>
              </a:rPr>
              <a:t>8</a:t>
            </a:r>
            <a:r>
              <a:rPr dirty="0" sz="450" spc="-10">
                <a:solidFill>
                  <a:srgbClr val="424B64"/>
                </a:solidFill>
                <a:latin typeface="Arial"/>
                <a:cs typeface="Arial"/>
              </a:rPr>
              <a:t>u</a:t>
            </a:r>
            <a:r>
              <a:rPr dirty="0" sz="450" spc="-10">
                <a:solidFill>
                  <a:srgbClr val="444249"/>
                </a:solidFill>
                <a:latin typeface="Arial"/>
                <a:cs typeface="Arial"/>
              </a:rPr>
              <a:t>rr</a:t>
            </a:r>
            <a:r>
              <a:rPr dirty="0" sz="450" spc="-10">
                <a:solidFill>
                  <a:srgbClr val="575E72"/>
                </a:solidFill>
                <a:latin typeface="Arial"/>
                <a:cs typeface="Arial"/>
              </a:rPr>
              <a:t>ow</a:t>
            </a:r>
            <a:r>
              <a:rPr dirty="0" sz="450" spc="-10">
                <a:solidFill>
                  <a:srgbClr val="777570"/>
                </a:solidFill>
                <a:latin typeface="Arial"/>
                <a:cs typeface="Arial"/>
              </a:rPr>
              <a:t>/</a:t>
            </a:r>
            <a:r>
              <a:rPr dirty="0" sz="450" spc="-10">
                <a:solidFill>
                  <a:srgbClr val="444249"/>
                </a:solidFill>
                <a:latin typeface="Arial"/>
                <a:cs typeface="Arial"/>
              </a:rPr>
              <a:t>B</a:t>
            </a:r>
            <a:r>
              <a:rPr dirty="0" sz="450" spc="-10">
                <a:solidFill>
                  <a:srgbClr val="575E72"/>
                </a:solidFill>
                <a:latin typeface="Arial"/>
                <a:cs typeface="Arial"/>
              </a:rPr>
              <a:t>ry</a:t>
            </a:r>
            <a:r>
              <a:rPr dirty="0" sz="450" spc="-10">
                <a:solidFill>
                  <a:srgbClr val="333336"/>
                </a:solidFill>
                <a:latin typeface="Arial"/>
                <a:cs typeface="Arial"/>
              </a:rPr>
              <a:t>ant</a:t>
            </a:r>
            <a:endParaRPr sz="45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14135158" y="2158537"/>
            <a:ext cx="5551170" cy="9772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2540">
              <a:lnSpc>
                <a:spcPct val="103400"/>
              </a:lnSpc>
              <a:spcBef>
                <a:spcPts val="90"/>
              </a:spcBef>
            </a:pPr>
            <a:r>
              <a:rPr dirty="0" sz="1200">
                <a:solidFill>
                  <a:srgbClr val="333336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he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distribution</a:t>
            </a:r>
            <a:r>
              <a:rPr dirty="0" sz="1200" spc="-1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self</a:t>
            </a:r>
            <a:r>
              <a:rPr dirty="0" sz="1200" spc="55">
                <a:solidFill>
                  <a:srgbClr val="2A3460"/>
                </a:solidFill>
                <a:latin typeface="Arial"/>
                <a:cs typeface="Arial"/>
              </a:rPr>
              <a:t>-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reported</a:t>
            </a:r>
            <a:r>
              <a:rPr dirty="0" sz="1200" spc="-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confidence</a:t>
            </a:r>
            <a:r>
              <a:rPr dirty="0" sz="1200" spc="-1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scores</a:t>
            </a:r>
            <a:r>
              <a:rPr dirty="0" sz="1200" spc="-1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showed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a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marked </a:t>
            </a:r>
            <a:r>
              <a:rPr dirty="0" sz="1200" spc="100">
                <a:solidFill>
                  <a:srgbClr val="575E72"/>
                </a:solidFill>
                <a:latin typeface="Arial"/>
                <a:cs typeface="Arial"/>
              </a:rPr>
              <a:t>improvement</a:t>
            </a:r>
            <a:r>
              <a:rPr dirty="0" sz="1200" spc="-1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post</a:t>
            </a:r>
            <a:r>
              <a:rPr dirty="0" sz="1200" spc="80">
                <a:solidFill>
                  <a:srgbClr val="333336"/>
                </a:solidFill>
                <a:latin typeface="Arial"/>
                <a:cs typeface="Arial"/>
              </a:rPr>
              <a:t>-</a:t>
            </a:r>
            <a:r>
              <a:rPr dirty="0" sz="1200" spc="60">
                <a:solidFill>
                  <a:srgbClr val="575E72"/>
                </a:solidFill>
                <a:latin typeface="Arial"/>
                <a:cs typeface="Arial"/>
              </a:rPr>
              <a:t>intervention</a:t>
            </a:r>
            <a:r>
              <a:rPr dirty="0" sz="1200" spc="60">
                <a:solidFill>
                  <a:srgbClr val="D32A2D"/>
                </a:solidFill>
                <a:latin typeface="Arial"/>
                <a:cs typeface="Arial"/>
              </a:rPr>
              <a:t>.</a:t>
            </a:r>
            <a:r>
              <a:rPr dirty="0" sz="1150" spc="60" b="1">
                <a:solidFill>
                  <a:srgbClr val="E8080A"/>
                </a:solidFill>
                <a:latin typeface="Arial"/>
                <a:cs typeface="Arial"/>
              </a:rPr>
              <a:t>Theatre</a:t>
            </a:r>
            <a:r>
              <a:rPr dirty="0" sz="1150" spc="12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staff</a:t>
            </a:r>
            <a:r>
              <a:rPr dirty="0" sz="1150" spc="1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75" b="1">
                <a:solidFill>
                  <a:srgbClr val="E8080A"/>
                </a:solidFill>
                <a:latin typeface="Arial"/>
                <a:cs typeface="Arial"/>
              </a:rPr>
              <a:t>members</a:t>
            </a:r>
            <a:r>
              <a:rPr dirty="0" sz="1150" spc="6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reporting</a:t>
            </a:r>
            <a:r>
              <a:rPr dirty="0" sz="1150" spc="15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-50" b="1">
                <a:solidFill>
                  <a:srgbClr val="E8080A"/>
                </a:solidFill>
                <a:latin typeface="Arial"/>
                <a:cs typeface="Arial"/>
              </a:rPr>
              <a:t>a </a:t>
            </a:r>
            <a:r>
              <a:rPr dirty="0" sz="1150" spc="60" b="1">
                <a:solidFill>
                  <a:srgbClr val="E8080A"/>
                </a:solidFill>
                <a:latin typeface="Arial"/>
                <a:cs typeface="Arial"/>
              </a:rPr>
              <a:t>confidence</a:t>
            </a:r>
            <a:r>
              <a:rPr dirty="0" sz="1150" spc="254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score</a:t>
            </a:r>
            <a:r>
              <a:rPr dirty="0" sz="1150" spc="10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of</a:t>
            </a:r>
            <a:r>
              <a:rPr dirty="0" sz="1150" spc="15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70" b="1">
                <a:solidFill>
                  <a:srgbClr val="E8080A"/>
                </a:solidFill>
                <a:latin typeface="Arial"/>
                <a:cs typeface="Arial"/>
              </a:rPr>
              <a:t>1</a:t>
            </a:r>
            <a:r>
              <a:rPr dirty="0" sz="1150" spc="-3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85" b="1">
                <a:solidFill>
                  <a:srgbClr val="E8080A"/>
                </a:solidFill>
                <a:latin typeface="Arial"/>
                <a:cs typeface="Arial"/>
              </a:rPr>
              <a:t>reduced</a:t>
            </a:r>
            <a:r>
              <a:rPr dirty="0" sz="1150" spc="17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to</a:t>
            </a:r>
            <a:r>
              <a:rPr dirty="0" sz="1150" spc="4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0</a:t>
            </a:r>
            <a:r>
              <a:rPr dirty="0" sz="1150" b="1">
                <a:solidFill>
                  <a:srgbClr val="D32A2D"/>
                </a:solidFill>
                <a:latin typeface="Arial"/>
                <a:cs typeface="Arial"/>
              </a:rPr>
              <a:t>%</a:t>
            </a:r>
            <a:r>
              <a:rPr dirty="0" sz="1150" spc="140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following</a:t>
            </a:r>
            <a:r>
              <a:rPr dirty="0" sz="1150" spc="18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the</a:t>
            </a:r>
            <a:r>
              <a:rPr dirty="0" sz="1150" spc="18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50" b="1">
                <a:solidFill>
                  <a:srgbClr val="E8080A"/>
                </a:solidFill>
                <a:latin typeface="Arial"/>
                <a:cs typeface="Arial"/>
              </a:rPr>
              <a:t>addition</a:t>
            </a:r>
            <a:r>
              <a:rPr dirty="0" sz="1150" spc="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of</a:t>
            </a:r>
            <a:r>
              <a:rPr dirty="0" sz="1150" spc="11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the</a:t>
            </a:r>
            <a:r>
              <a:rPr dirty="0" sz="1150" spc="7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8080A"/>
                </a:solidFill>
                <a:latin typeface="Arial"/>
                <a:cs typeface="Arial"/>
              </a:rPr>
              <a:t>poster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while</a:t>
            </a:r>
            <a:r>
              <a:rPr dirty="0" sz="1150" spc="11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those</a:t>
            </a:r>
            <a:r>
              <a:rPr dirty="0" sz="1150" spc="4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reporting</a:t>
            </a:r>
            <a:r>
              <a:rPr dirty="0" sz="1150" spc="15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a</a:t>
            </a:r>
            <a:r>
              <a:rPr dirty="0" sz="1150" spc="35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55" b="1">
                <a:solidFill>
                  <a:srgbClr val="E8080A"/>
                </a:solidFill>
                <a:latin typeface="Arial"/>
                <a:cs typeface="Arial"/>
              </a:rPr>
              <a:t>confidence</a:t>
            </a:r>
            <a:r>
              <a:rPr dirty="0" sz="1150" spc="26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score</a:t>
            </a:r>
            <a:r>
              <a:rPr dirty="0" sz="1150" spc="10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of </a:t>
            </a:r>
            <a:r>
              <a:rPr dirty="0" sz="1200" b="1">
                <a:solidFill>
                  <a:srgbClr val="E8080A"/>
                </a:solidFill>
                <a:latin typeface="Arial"/>
                <a:cs typeface="Arial"/>
              </a:rPr>
              <a:t>5</a:t>
            </a:r>
            <a:r>
              <a:rPr dirty="0" sz="1200" spc="8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60" b="1">
                <a:solidFill>
                  <a:srgbClr val="E8080A"/>
                </a:solidFill>
                <a:latin typeface="Arial"/>
                <a:cs typeface="Arial"/>
              </a:rPr>
              <a:t>increased</a:t>
            </a:r>
            <a:r>
              <a:rPr dirty="0" sz="1150" spc="7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60" b="1">
                <a:solidFill>
                  <a:srgbClr val="E8080A"/>
                </a:solidFill>
                <a:latin typeface="Arial"/>
                <a:cs typeface="Arial"/>
              </a:rPr>
              <a:t>from</a:t>
            </a:r>
            <a:r>
              <a:rPr dirty="0" sz="1150" spc="-1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8080A"/>
                </a:solidFill>
                <a:latin typeface="Arial"/>
                <a:cs typeface="Arial"/>
              </a:rPr>
              <a:t>24</a:t>
            </a:r>
            <a:r>
              <a:rPr dirty="0" sz="1200" b="1">
                <a:solidFill>
                  <a:srgbClr val="D32A2D"/>
                </a:solidFill>
                <a:latin typeface="Arial"/>
                <a:cs typeface="Arial"/>
              </a:rPr>
              <a:t>%</a:t>
            </a:r>
            <a:r>
              <a:rPr dirty="0" sz="1200" spc="145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to</a:t>
            </a:r>
            <a:r>
              <a:rPr dirty="0" sz="1150" spc="9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E8080A"/>
                </a:solidFill>
                <a:latin typeface="Arial"/>
                <a:cs typeface="Arial"/>
              </a:rPr>
              <a:t>54</a:t>
            </a:r>
            <a:r>
              <a:rPr dirty="0" sz="1200" spc="-25" b="1">
                <a:solidFill>
                  <a:srgbClr val="D32A2D"/>
                </a:solidFill>
                <a:latin typeface="Arial"/>
                <a:cs typeface="Arial"/>
              </a:rPr>
              <a:t>% </a:t>
            </a:r>
            <a:r>
              <a:rPr dirty="0" sz="1150" spc="65" b="1">
                <a:solidFill>
                  <a:srgbClr val="E8080A"/>
                </a:solidFill>
                <a:latin typeface="Arial"/>
                <a:cs typeface="Arial"/>
              </a:rPr>
              <a:t>(see</a:t>
            </a:r>
            <a:r>
              <a:rPr dirty="0" sz="1150" spc="9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Figure </a:t>
            </a:r>
            <a:r>
              <a:rPr dirty="0" sz="1300" spc="-25" b="1">
                <a:solidFill>
                  <a:srgbClr val="E8080A"/>
                </a:solidFill>
                <a:latin typeface="Times New Roman"/>
                <a:cs typeface="Times New Roman"/>
              </a:rPr>
              <a:t>2).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15403724" y="3105287"/>
            <a:ext cx="1036955" cy="1727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50" b="1">
                <a:solidFill>
                  <a:srgbClr val="424B64"/>
                </a:solidFill>
                <a:latin typeface="Arial"/>
                <a:cs typeface="Arial"/>
              </a:rPr>
              <a:t>Pre-</a:t>
            </a:r>
            <a:r>
              <a:rPr dirty="0" sz="950" spc="-10" b="1">
                <a:solidFill>
                  <a:srgbClr val="424B64"/>
                </a:solidFill>
                <a:latin typeface="Arial"/>
                <a:cs typeface="Arial"/>
              </a:rPr>
              <a:t>Intervention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17677547" y="3170882"/>
            <a:ext cx="1099820" cy="1727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50" b="1">
                <a:solidFill>
                  <a:srgbClr val="424B64"/>
                </a:solidFill>
                <a:latin typeface="Arial"/>
                <a:cs typeface="Arial"/>
              </a:rPr>
              <a:t>Post-</a:t>
            </a:r>
            <a:r>
              <a:rPr dirty="0" sz="950" spc="-10" b="1">
                <a:solidFill>
                  <a:srgbClr val="424B64"/>
                </a:solidFill>
                <a:latin typeface="Arial"/>
                <a:cs typeface="Arial"/>
              </a:rPr>
              <a:t>Intervention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14711756" y="5355178"/>
            <a:ext cx="4435475" cy="3886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20"/>
              </a:spcBef>
            </a:pPr>
            <a:r>
              <a:rPr dirty="0" sz="1150" spc="20" i="1">
                <a:solidFill>
                  <a:srgbClr val="242323"/>
                </a:solidFill>
                <a:latin typeface="Times New Roman"/>
                <a:cs typeface="Times New Roman"/>
              </a:rPr>
              <a:t>Figure</a:t>
            </a:r>
            <a:r>
              <a:rPr dirty="0" sz="1150" spc="-35" i="1">
                <a:solidFill>
                  <a:srgbClr val="242323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333336"/>
                </a:solidFill>
                <a:latin typeface="Times New Roman"/>
                <a:cs typeface="Times New Roman"/>
              </a:rPr>
              <a:t>2.</a:t>
            </a:r>
            <a:r>
              <a:rPr dirty="0" sz="1150" spc="125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242323"/>
                </a:solidFill>
                <a:latin typeface="Times New Roman"/>
                <a:cs typeface="Times New Roman"/>
              </a:rPr>
              <a:t>Distrib</a:t>
            </a:r>
            <a:r>
              <a:rPr dirty="0" sz="1150" spc="20" i="1">
                <a:solidFill>
                  <a:srgbClr val="444249"/>
                </a:solidFill>
                <a:latin typeface="Times New Roman"/>
                <a:cs typeface="Times New Roman"/>
              </a:rPr>
              <a:t>ution</a:t>
            </a:r>
            <a:r>
              <a:rPr dirty="0" sz="1150" spc="95" i="1">
                <a:solidFill>
                  <a:srgbClr val="444249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242323"/>
                </a:solidFill>
                <a:latin typeface="Times New Roman"/>
                <a:cs typeface="Times New Roman"/>
              </a:rPr>
              <a:t>of</a:t>
            </a:r>
            <a:r>
              <a:rPr dirty="0" sz="1150" spc="95" i="1">
                <a:solidFill>
                  <a:srgbClr val="242323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333336"/>
                </a:solidFill>
                <a:latin typeface="Times New Roman"/>
                <a:cs typeface="Times New Roman"/>
              </a:rPr>
              <a:t>confidence</a:t>
            </a:r>
            <a:r>
              <a:rPr dirty="0" sz="1150" spc="75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333336"/>
                </a:solidFill>
                <a:latin typeface="Times New Roman"/>
                <a:cs typeface="Times New Roman"/>
              </a:rPr>
              <a:t>scores</a:t>
            </a:r>
            <a:r>
              <a:rPr dirty="0" sz="1150" spc="-5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333336"/>
                </a:solidFill>
                <a:latin typeface="Times New Roman"/>
                <a:cs typeface="Times New Roman"/>
              </a:rPr>
              <a:t>pre</a:t>
            </a:r>
            <a:r>
              <a:rPr dirty="0" sz="1150" spc="20" i="1">
                <a:latin typeface="Times New Roman"/>
                <a:cs typeface="Times New Roman"/>
              </a:rPr>
              <a:t>-</a:t>
            </a:r>
            <a:r>
              <a:rPr dirty="0" sz="1150" spc="80" i="1">
                <a:latin typeface="Times New Roman"/>
                <a:cs typeface="Times New Roman"/>
              </a:rPr>
              <a:t> </a:t>
            </a:r>
            <a:r>
              <a:rPr dirty="0" sz="1150" spc="55" i="1">
                <a:solidFill>
                  <a:srgbClr val="333336"/>
                </a:solidFill>
                <a:latin typeface="Times New Roman"/>
                <a:cs typeface="Times New Roman"/>
              </a:rPr>
              <a:t>and</a:t>
            </a:r>
            <a:r>
              <a:rPr dirty="0" sz="1150" spc="70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242323"/>
                </a:solidFill>
                <a:latin typeface="Times New Roman"/>
                <a:cs typeface="Times New Roman"/>
              </a:rPr>
              <a:t>post</a:t>
            </a:r>
            <a:r>
              <a:rPr dirty="0" sz="1150" spc="20" i="1">
                <a:latin typeface="Times New Roman"/>
                <a:cs typeface="Times New Roman"/>
              </a:rPr>
              <a:t>-</a:t>
            </a:r>
            <a:r>
              <a:rPr dirty="0" sz="1150" spc="-10" i="1">
                <a:solidFill>
                  <a:srgbClr val="333336"/>
                </a:solidFill>
                <a:latin typeface="Times New Roman"/>
                <a:cs typeface="Times New Roman"/>
              </a:rPr>
              <a:t>intervention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200" spc="10" i="1">
                <a:solidFill>
                  <a:srgbClr val="424B64"/>
                </a:solidFill>
                <a:latin typeface="Arial"/>
                <a:cs typeface="Arial"/>
              </a:rPr>
              <a:t>(</a:t>
            </a:r>
            <a:r>
              <a:rPr dirty="0" sz="1200" spc="10" i="1">
                <a:solidFill>
                  <a:srgbClr val="242323"/>
                </a:solidFill>
                <a:latin typeface="Arial"/>
                <a:cs typeface="Arial"/>
              </a:rPr>
              <a:t>J</a:t>
            </a:r>
            <a:r>
              <a:rPr dirty="0" sz="1150" spc="10" i="1">
                <a:solidFill>
                  <a:srgbClr val="0F0F0F"/>
                </a:solidFill>
                <a:latin typeface="Times New Roman"/>
                <a:cs typeface="Times New Roman"/>
              </a:rPr>
              <a:t>=</a:t>
            </a:r>
            <a:r>
              <a:rPr dirty="0" sz="1150" spc="10" i="1">
                <a:solidFill>
                  <a:srgbClr val="444249"/>
                </a:solidFill>
                <a:latin typeface="Times New Roman"/>
                <a:cs typeface="Times New Roman"/>
              </a:rPr>
              <a:t>not</a:t>
            </a:r>
            <a:r>
              <a:rPr dirty="0" sz="1150" spc="125" i="1">
                <a:solidFill>
                  <a:srgbClr val="444249"/>
                </a:solidFill>
                <a:latin typeface="Times New Roman"/>
                <a:cs typeface="Times New Roman"/>
              </a:rPr>
              <a:t> </a:t>
            </a:r>
            <a:r>
              <a:rPr dirty="0" sz="1150" spc="10" i="1">
                <a:solidFill>
                  <a:srgbClr val="444249"/>
                </a:solidFill>
                <a:latin typeface="Times New Roman"/>
                <a:cs typeface="Times New Roman"/>
              </a:rPr>
              <a:t>at</a:t>
            </a:r>
            <a:r>
              <a:rPr dirty="0" sz="1150" spc="85" i="1">
                <a:solidFill>
                  <a:srgbClr val="444249"/>
                </a:solidFill>
                <a:latin typeface="Times New Roman"/>
                <a:cs typeface="Times New Roman"/>
              </a:rPr>
              <a:t> </a:t>
            </a:r>
            <a:r>
              <a:rPr dirty="0" sz="1150" spc="10" i="1">
                <a:solidFill>
                  <a:srgbClr val="444249"/>
                </a:solidFill>
                <a:latin typeface="Times New Roman"/>
                <a:cs typeface="Times New Roman"/>
              </a:rPr>
              <a:t>all</a:t>
            </a:r>
            <a:r>
              <a:rPr dirty="0" sz="1150" spc="175" i="1">
                <a:solidFill>
                  <a:srgbClr val="444249"/>
                </a:solidFill>
                <a:latin typeface="Times New Roman"/>
                <a:cs typeface="Times New Roman"/>
              </a:rPr>
              <a:t> </a:t>
            </a:r>
            <a:r>
              <a:rPr dirty="0" sz="1150" spc="10" i="1">
                <a:solidFill>
                  <a:srgbClr val="333336"/>
                </a:solidFill>
                <a:latin typeface="Times New Roman"/>
                <a:cs typeface="Times New Roman"/>
              </a:rPr>
              <a:t>corifident,</a:t>
            </a:r>
            <a:r>
              <a:rPr dirty="0" sz="1150" spc="-10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10" i="1">
                <a:solidFill>
                  <a:srgbClr val="242323"/>
                </a:solidFill>
                <a:latin typeface="Times New Roman"/>
                <a:cs typeface="Times New Roman"/>
              </a:rPr>
              <a:t>5</a:t>
            </a:r>
            <a:r>
              <a:rPr dirty="0" sz="1150" spc="10" i="1">
                <a:latin typeface="Times New Roman"/>
                <a:cs typeface="Times New Roman"/>
              </a:rPr>
              <a:t>=</a:t>
            </a:r>
            <a:r>
              <a:rPr dirty="0" sz="1150" spc="10" i="1">
                <a:solidFill>
                  <a:srgbClr val="333336"/>
                </a:solidFill>
                <a:latin typeface="Times New Roman"/>
                <a:cs typeface="Times New Roman"/>
              </a:rPr>
              <a:t>very</a:t>
            </a:r>
            <a:r>
              <a:rPr dirty="0" sz="1150" spc="140" i="1">
                <a:solidFill>
                  <a:srgbClr val="333336"/>
                </a:solidFill>
                <a:latin typeface="Times New Roman"/>
                <a:cs typeface="Times New Roman"/>
              </a:rPr>
              <a:t> </a:t>
            </a:r>
            <a:r>
              <a:rPr dirty="0" sz="1150" spc="-10" i="1">
                <a:solidFill>
                  <a:srgbClr val="333336"/>
                </a:solidFill>
                <a:latin typeface="Times New Roman"/>
                <a:cs typeface="Times New Roman"/>
              </a:rPr>
              <a:t>confident)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14136529" y="5871189"/>
            <a:ext cx="5732145" cy="4051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635">
              <a:lnSpc>
                <a:spcPct val="104000"/>
              </a:lnSpc>
              <a:spcBef>
                <a:spcPts val="80"/>
              </a:spcBef>
            </a:pPr>
            <a:r>
              <a:rPr dirty="0" sz="1200">
                <a:solidFill>
                  <a:srgbClr val="333336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he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poster</a:t>
            </a:r>
            <a:r>
              <a:rPr dirty="0" sz="1200" spc="-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received</a:t>
            </a:r>
            <a:r>
              <a:rPr dirty="0" sz="1200" spc="-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100</a:t>
            </a:r>
            <a:r>
              <a:rPr dirty="0" sz="1150" b="1">
                <a:solidFill>
                  <a:srgbClr val="D32A2D"/>
                </a:solidFill>
                <a:latin typeface="Arial"/>
                <a:cs typeface="Arial"/>
              </a:rPr>
              <a:t>%</a:t>
            </a:r>
            <a:r>
              <a:rPr dirty="0" sz="1150" spc="175" b="1">
                <a:solidFill>
                  <a:srgbClr val="D32A2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8080A"/>
                </a:solidFill>
                <a:latin typeface="Arial"/>
                <a:cs typeface="Arial"/>
              </a:rPr>
              <a:t>positive</a:t>
            </a:r>
            <a:r>
              <a:rPr dirty="0" sz="1150" spc="35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150" spc="105" b="1">
                <a:solidFill>
                  <a:srgbClr val="E8080A"/>
                </a:solidFill>
                <a:latin typeface="Arial"/>
                <a:cs typeface="Arial"/>
              </a:rPr>
              <a:t>feedback</a:t>
            </a:r>
            <a:r>
              <a:rPr dirty="0" sz="1150" spc="90" b="1">
                <a:solidFill>
                  <a:srgbClr val="E8080A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from</a:t>
            </a:r>
            <a:r>
              <a:rPr dirty="0" sz="1200" spc="-2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respondents</a:t>
            </a:r>
            <a:r>
              <a:rPr dirty="0" sz="1200" spc="-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with</a:t>
            </a:r>
            <a:r>
              <a:rPr dirty="0" sz="1200" spc="-10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several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suggesting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that</a:t>
            </a:r>
            <a:r>
              <a:rPr dirty="0" sz="1200" spc="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575E72"/>
                </a:solidFill>
                <a:latin typeface="Arial"/>
                <a:cs typeface="Arial"/>
              </a:rPr>
              <a:t>it</a:t>
            </a:r>
            <a:r>
              <a:rPr dirty="0" sz="1200" spc="-3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be</a:t>
            </a:r>
            <a:r>
              <a:rPr dirty="0" sz="1200" spc="13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575E72"/>
                </a:solidFill>
                <a:latin typeface="Arial"/>
                <a:cs typeface="Arial"/>
              </a:rPr>
              <a:t>included</a:t>
            </a:r>
            <a:r>
              <a:rPr dirty="0" sz="1200" spc="-12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-10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induction</a:t>
            </a:r>
            <a:r>
              <a:rPr dirty="0" sz="1200" spc="-13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35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>
                <a:solidFill>
                  <a:srgbClr val="333336"/>
                </a:solidFill>
                <a:latin typeface="Arial"/>
                <a:cs typeface="Arial"/>
              </a:rPr>
              <a:t>-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situ</a:t>
            </a:r>
            <a:r>
              <a:rPr dirty="0" sz="1200" spc="-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simulations.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 descr=""/>
          <p:cNvSpPr/>
          <p:nvPr/>
        </p:nvSpPr>
        <p:spPr>
          <a:xfrm>
            <a:off x="14074356" y="6544842"/>
            <a:ext cx="6985" cy="53340"/>
          </a:xfrm>
          <a:custGeom>
            <a:avLst/>
            <a:gdLst/>
            <a:ahLst/>
            <a:cxnLst/>
            <a:rect l="l" t="t" r="r" b="b"/>
            <a:pathLst>
              <a:path w="6984" h="53340">
                <a:moveTo>
                  <a:pt x="6552" y="52981"/>
                </a:moveTo>
                <a:lnTo>
                  <a:pt x="0" y="52981"/>
                </a:lnTo>
                <a:lnTo>
                  <a:pt x="0" y="0"/>
                </a:lnTo>
                <a:lnTo>
                  <a:pt x="6552" y="0"/>
                </a:lnTo>
                <a:lnTo>
                  <a:pt x="6552" y="52981"/>
                </a:lnTo>
                <a:close/>
              </a:path>
            </a:pathLst>
          </a:custGeom>
          <a:solidFill>
            <a:srgbClr val="233A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 descr=""/>
          <p:cNvSpPr txBox="1"/>
          <p:nvPr/>
        </p:nvSpPr>
        <p:spPr>
          <a:xfrm>
            <a:off x="14061653" y="6533694"/>
            <a:ext cx="33020" cy="73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300" spc="5">
                <a:solidFill>
                  <a:srgbClr val="F7FBFB"/>
                </a:solidFill>
                <a:latin typeface="Times New Roman"/>
                <a:cs typeface="Times New Roman"/>
              </a:rPr>
              <a:t>'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15541637" y="6545408"/>
            <a:ext cx="2910840" cy="250825"/>
          </a:xfrm>
          <a:prstGeom prst="rect">
            <a:avLst/>
          </a:prstGeom>
          <a:solidFill>
            <a:srgbClr val="233A62"/>
          </a:solidFill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solidFill>
                  <a:srgbClr val="F7FBFB"/>
                </a:solidFill>
                <a:latin typeface="Arial"/>
                <a:cs typeface="Arial"/>
              </a:rPr>
              <a:t>CONCLUSION</a:t>
            </a:r>
            <a:r>
              <a:rPr dirty="0" sz="1350" spc="-60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00" spc="85">
                <a:solidFill>
                  <a:srgbClr val="F7FBFB"/>
                </a:solidFill>
                <a:latin typeface="Arial"/>
                <a:cs typeface="Arial"/>
              </a:rPr>
              <a:t>&amp;</a:t>
            </a:r>
            <a:r>
              <a:rPr dirty="0" sz="1300" spc="-35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160" b="1">
                <a:solidFill>
                  <a:srgbClr val="F7FBFB"/>
                </a:solidFill>
                <a:latin typeface="Arial"/>
                <a:cs typeface="Arial"/>
              </a:rPr>
              <a:t>FUTURE</a:t>
            </a:r>
            <a:r>
              <a:rPr dirty="0" sz="1350" spc="-45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20" b="1">
                <a:solidFill>
                  <a:srgbClr val="F7FBFB"/>
                </a:solidFill>
                <a:latin typeface="Arial"/>
                <a:cs typeface="Arial"/>
              </a:rPr>
              <a:t>DIRECTION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14135106" y="6914142"/>
            <a:ext cx="5660390" cy="59499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2540">
              <a:lnSpc>
                <a:spcPct val="104000"/>
              </a:lnSpc>
              <a:spcBef>
                <a:spcPts val="80"/>
              </a:spcBef>
            </a:pPr>
            <a:r>
              <a:rPr dirty="0" sz="1200">
                <a:solidFill>
                  <a:srgbClr val="2A3460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he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presence</a:t>
            </a:r>
            <a:r>
              <a:rPr dirty="0" sz="1200" spc="-5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an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intuitive</a:t>
            </a:r>
            <a:r>
              <a:rPr dirty="0" sz="1200" spc="-19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575E72"/>
                </a:solidFill>
                <a:latin typeface="Arial"/>
                <a:cs typeface="Arial"/>
              </a:rPr>
              <a:t>visual</a:t>
            </a:r>
            <a:r>
              <a:rPr dirty="0" sz="1200" spc="-14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aid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theatre</a:t>
            </a:r>
            <a:r>
              <a:rPr dirty="0" sz="1200" spc="-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significantly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improved</a:t>
            </a:r>
            <a:r>
              <a:rPr dirty="0" sz="1200" spc="-3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the </a:t>
            </a:r>
            <a:r>
              <a:rPr dirty="0" sz="1200" spc="125">
                <a:solidFill>
                  <a:srgbClr val="424B64"/>
                </a:solidFill>
                <a:latin typeface="Arial"/>
                <a:cs typeface="Arial"/>
              </a:rPr>
              <a:t>confidence</a:t>
            </a:r>
            <a:r>
              <a:rPr dirty="0" sz="1200" spc="-1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theatre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staff</a:t>
            </a:r>
            <a:r>
              <a:rPr dirty="0" sz="1200" spc="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assist</a:t>
            </a:r>
            <a:r>
              <a:rPr dirty="0" sz="1200" spc="-1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9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finding</a:t>
            </a:r>
            <a:r>
              <a:rPr dirty="0" sz="1200" spc="-1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575E72"/>
                </a:solidFill>
                <a:latin typeface="Arial"/>
                <a:cs typeface="Arial"/>
              </a:rPr>
              <a:t>vital</a:t>
            </a:r>
            <a:r>
              <a:rPr dirty="0" sz="1200" spc="-19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equipment</a:t>
            </a:r>
            <a:r>
              <a:rPr dirty="0" sz="1200" spc="-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-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an 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emergency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received</a:t>
            </a:r>
            <a:r>
              <a:rPr dirty="0" sz="1200" spc="-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30">
                <a:solidFill>
                  <a:srgbClr val="424B64"/>
                </a:solidFill>
                <a:latin typeface="Arial"/>
                <a:cs typeface="Arial"/>
              </a:rPr>
              <a:t>universally</a:t>
            </a:r>
            <a:r>
              <a:rPr dirty="0" sz="1200" spc="-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positive</a:t>
            </a:r>
            <a:r>
              <a:rPr dirty="0" sz="1200" spc="-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feedback.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14135743" y="7747192"/>
            <a:ext cx="5594985" cy="59499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1905">
              <a:lnSpc>
                <a:spcPct val="104000"/>
              </a:lnSpc>
              <a:spcBef>
                <a:spcPts val="80"/>
              </a:spcBef>
            </a:pPr>
            <a:r>
              <a:rPr dirty="0" sz="1200">
                <a:solidFill>
                  <a:srgbClr val="333336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424B64"/>
                </a:solidFill>
                <a:latin typeface="Arial"/>
                <a:cs typeface="Arial"/>
              </a:rPr>
              <a:t>he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575E72"/>
                </a:solidFill>
                <a:latin typeface="Arial"/>
                <a:cs typeface="Arial"/>
              </a:rPr>
              <a:t>involvement</a:t>
            </a:r>
            <a:r>
              <a:rPr dirty="0" sz="1200" spc="-4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 the</a:t>
            </a:r>
            <a:r>
              <a:rPr dirty="0" sz="1200" spc="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MD</a:t>
            </a:r>
            <a:r>
              <a:rPr dirty="0" sz="1200" spc="75">
                <a:solidFill>
                  <a:srgbClr val="333336"/>
                </a:solidFill>
                <a:latin typeface="Arial"/>
                <a:cs typeface="Arial"/>
              </a:rPr>
              <a:t>T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4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1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poster</a:t>
            </a:r>
            <a:r>
              <a:rPr dirty="0" sz="1200" spc="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design</a:t>
            </a:r>
            <a:r>
              <a:rPr dirty="0" sz="1200" spc="-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process</a:t>
            </a:r>
            <a:r>
              <a:rPr dirty="0" sz="1200" spc="-10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4">
                <a:solidFill>
                  <a:srgbClr val="575E72"/>
                </a:solidFill>
                <a:latin typeface="Arial"/>
                <a:cs typeface="Arial"/>
              </a:rPr>
              <a:t>improved</a:t>
            </a:r>
            <a:r>
              <a:rPr dirty="0" sz="1200" spc="-14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buy</a:t>
            </a:r>
            <a:r>
              <a:rPr dirty="0" sz="1200" spc="80">
                <a:solidFill>
                  <a:srgbClr val="2A3460"/>
                </a:solidFill>
                <a:latin typeface="Arial"/>
                <a:cs typeface="Arial"/>
              </a:rPr>
              <a:t>-</a:t>
            </a:r>
            <a:r>
              <a:rPr dirty="0" sz="1200" spc="40">
                <a:solidFill>
                  <a:srgbClr val="575E72"/>
                </a:solidFill>
                <a:latin typeface="Arial"/>
                <a:cs typeface="Arial"/>
              </a:rPr>
              <a:t>in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2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ensured</a:t>
            </a:r>
            <a:r>
              <a:rPr dirty="0" sz="1200" spc="-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1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poster</a:t>
            </a:r>
            <a:r>
              <a:rPr dirty="0" sz="1200" spc="-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575E72"/>
                </a:solidFill>
                <a:latin typeface="Arial"/>
                <a:cs typeface="Arial"/>
              </a:rPr>
              <a:t>was</a:t>
            </a:r>
            <a:r>
              <a:rPr dirty="0" sz="1200" spc="-5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easy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use</a:t>
            </a:r>
            <a:r>
              <a:rPr dirty="0" sz="1200" spc="-10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1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424B64"/>
                </a:solidFill>
                <a:latin typeface="Arial"/>
                <a:cs typeface="Arial"/>
              </a:rPr>
              <a:t>relevant</a:t>
            </a:r>
            <a:r>
              <a:rPr dirty="0" sz="1200" spc="-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needs</a:t>
            </a:r>
            <a:r>
              <a:rPr dirty="0" sz="1200" spc="-1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of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those</a:t>
            </a:r>
            <a:r>
              <a:rPr dirty="0" sz="1200" spc="-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575E72"/>
                </a:solidFill>
                <a:latin typeface="Arial"/>
                <a:cs typeface="Arial"/>
              </a:rPr>
              <a:t>likely</a:t>
            </a:r>
            <a:r>
              <a:rPr dirty="0" sz="1200" spc="-6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use</a:t>
            </a:r>
            <a:r>
              <a:rPr dirty="0" sz="1200" spc="-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575E72"/>
                </a:solidFill>
                <a:latin typeface="Arial"/>
                <a:cs typeface="Arial"/>
              </a:rPr>
              <a:t>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14136529" y="8580242"/>
            <a:ext cx="5405120" cy="60134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algn="just" marL="12700" marR="5080" indent="9525">
              <a:lnSpc>
                <a:spcPct val="105800"/>
              </a:lnSpc>
              <a:spcBef>
                <a:spcPts val="55"/>
              </a:spcBef>
            </a:pPr>
            <a:r>
              <a:rPr dirty="0" sz="1200" spc="95">
                <a:solidFill>
                  <a:srgbClr val="575E72"/>
                </a:solidFill>
                <a:latin typeface="Arial"/>
                <a:cs typeface="Arial"/>
              </a:rPr>
              <a:t>We</a:t>
            </a:r>
            <a:r>
              <a:rPr dirty="0" sz="1200" spc="-8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now</a:t>
            </a:r>
            <a:r>
              <a:rPr dirty="0" sz="1200" spc="2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plan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5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4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25">
                <a:solidFill>
                  <a:srgbClr val="424B64"/>
                </a:solidFill>
                <a:latin typeface="Arial"/>
                <a:cs typeface="Arial"/>
              </a:rPr>
              <a:t>produce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similar</a:t>
            </a:r>
            <a:r>
              <a:rPr dirty="0" sz="1200" spc="-6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45">
                <a:solidFill>
                  <a:srgbClr val="575E72"/>
                </a:solidFill>
                <a:latin typeface="Arial"/>
                <a:cs typeface="Arial"/>
              </a:rPr>
              <a:t>visual</a:t>
            </a:r>
            <a:r>
              <a:rPr dirty="0" sz="1200" spc="-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aids</a:t>
            </a:r>
            <a:r>
              <a:rPr dirty="0" sz="1200" spc="-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day</a:t>
            </a:r>
            <a:r>
              <a:rPr dirty="0" sz="1200" spc="1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surgery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theatres</a:t>
            </a:r>
            <a:r>
              <a:rPr dirty="0" sz="1200" spc="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424B64"/>
                </a:solidFill>
                <a:latin typeface="Arial"/>
                <a:cs typeface="Arial"/>
              </a:rPr>
              <a:t>and 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maternity</a:t>
            </a:r>
            <a:r>
              <a:rPr dirty="0" sz="1200" spc="-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1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5">
                <a:solidFill>
                  <a:srgbClr val="575E72"/>
                </a:solidFill>
                <a:latin typeface="Arial"/>
                <a:cs typeface="Arial"/>
              </a:rPr>
              <a:t>incorporate</a:t>
            </a:r>
            <a:r>
              <a:rPr dirty="0" sz="1200" spc="3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poster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5">
                <a:solidFill>
                  <a:srgbClr val="575E72"/>
                </a:solidFill>
                <a:latin typeface="Arial"/>
                <a:cs typeface="Arial"/>
              </a:rPr>
              <a:t>into</a:t>
            </a:r>
            <a:r>
              <a:rPr dirty="0" sz="1200" spc="-8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424B64"/>
                </a:solidFill>
                <a:latin typeface="Arial"/>
                <a:cs typeface="Arial"/>
              </a:rPr>
              <a:t>theatre</a:t>
            </a:r>
            <a:r>
              <a:rPr dirty="0" sz="1200" spc="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90">
                <a:solidFill>
                  <a:srgbClr val="575E72"/>
                </a:solidFill>
                <a:latin typeface="Arial"/>
                <a:cs typeface="Arial"/>
              </a:rPr>
              <a:t>induction</a:t>
            </a:r>
            <a:r>
              <a:rPr dirty="0" sz="1200" spc="-6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3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75E72"/>
                </a:solidFill>
                <a:latin typeface="Arial"/>
                <a:cs typeface="Arial"/>
              </a:rPr>
              <a:t>in</a:t>
            </a:r>
            <a:r>
              <a:rPr dirty="0" sz="1200">
                <a:solidFill>
                  <a:srgbClr val="2A3460"/>
                </a:solidFill>
                <a:latin typeface="Arial"/>
                <a:cs typeface="Arial"/>
              </a:rPr>
              <a:t>-</a:t>
            </a:r>
            <a:r>
              <a:rPr dirty="0" sz="1200" spc="-20">
                <a:solidFill>
                  <a:srgbClr val="424B64"/>
                </a:solidFill>
                <a:latin typeface="Arial"/>
                <a:cs typeface="Arial"/>
              </a:rPr>
              <a:t>situ </a:t>
            </a:r>
            <a:r>
              <a:rPr dirty="0" sz="1200" spc="-10">
                <a:solidFill>
                  <a:srgbClr val="424B64"/>
                </a:solidFill>
                <a:latin typeface="Arial"/>
                <a:cs typeface="Arial"/>
              </a:rPr>
              <a:t>simulations.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15445006" y="9300381"/>
            <a:ext cx="3093720" cy="250825"/>
          </a:xfrm>
          <a:prstGeom prst="rect">
            <a:avLst/>
          </a:prstGeom>
          <a:solidFill>
            <a:srgbClr val="233A62"/>
          </a:solidFill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350" spc="-60" b="1">
                <a:solidFill>
                  <a:srgbClr val="F7FBFB"/>
                </a:solidFill>
                <a:latin typeface="Arial"/>
                <a:cs typeface="Arial"/>
              </a:rPr>
              <a:t>ACKNOWLEDGEMENTS</a:t>
            </a:r>
            <a:r>
              <a:rPr dirty="0" sz="1350" spc="-100" b="1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00" spc="85">
                <a:solidFill>
                  <a:srgbClr val="F7FBFB"/>
                </a:solidFill>
                <a:latin typeface="Arial"/>
                <a:cs typeface="Arial"/>
              </a:rPr>
              <a:t>&amp;</a:t>
            </a:r>
            <a:r>
              <a:rPr dirty="0" sz="1300" spc="40">
                <a:solidFill>
                  <a:srgbClr val="F7FBFB"/>
                </a:solidFill>
                <a:latin typeface="Arial"/>
                <a:cs typeface="Arial"/>
              </a:rPr>
              <a:t> </a:t>
            </a:r>
            <a:r>
              <a:rPr dirty="0" sz="1350" spc="-125" b="1">
                <a:solidFill>
                  <a:srgbClr val="F7FBFB"/>
                </a:solidFill>
                <a:latin typeface="Arial"/>
                <a:cs typeface="Arial"/>
              </a:rPr>
              <a:t>REFERENCES</a:t>
            </a:r>
            <a:endParaRPr sz="135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14116502" y="9631941"/>
            <a:ext cx="5739765" cy="41592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3970" marR="5080" indent="-1905">
              <a:lnSpc>
                <a:spcPct val="106600"/>
              </a:lnSpc>
              <a:spcBef>
                <a:spcPts val="25"/>
              </a:spcBef>
            </a:pPr>
            <a:r>
              <a:rPr dirty="0" sz="1200" spc="120">
                <a:solidFill>
                  <a:srgbClr val="575E72"/>
                </a:solidFill>
                <a:latin typeface="Arial"/>
                <a:cs typeface="Arial"/>
              </a:rPr>
              <a:t>Many</a:t>
            </a:r>
            <a:r>
              <a:rPr dirty="0" sz="1200" spc="1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thanks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to</a:t>
            </a:r>
            <a:r>
              <a:rPr dirty="0" sz="1200" spc="1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Dr</a:t>
            </a:r>
            <a:r>
              <a:rPr dirty="0" sz="1200" spc="-3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80">
                <a:solidFill>
                  <a:srgbClr val="575E72"/>
                </a:solidFill>
                <a:latin typeface="Arial"/>
                <a:cs typeface="Arial"/>
              </a:rPr>
              <a:t>Helen</a:t>
            </a:r>
            <a:r>
              <a:rPr dirty="0" sz="1200" spc="-5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Bryant,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Susan</a:t>
            </a:r>
            <a:r>
              <a:rPr dirty="0" sz="1200" spc="-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Burrow</a:t>
            </a:r>
            <a:r>
              <a:rPr dirty="0" sz="1200" spc="4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424B64"/>
                </a:solidFill>
                <a:latin typeface="Times New Roman"/>
                <a:cs typeface="Times New Roman"/>
              </a:rPr>
              <a:t>&amp;</a:t>
            </a:r>
            <a:r>
              <a:rPr dirty="0" sz="1250" spc="60">
                <a:solidFill>
                  <a:srgbClr val="424B6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Kerry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Roberts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424B64"/>
                </a:solidFill>
                <a:latin typeface="Arial"/>
                <a:cs typeface="Arial"/>
              </a:rPr>
              <a:t>for</a:t>
            </a:r>
            <a:r>
              <a:rPr dirty="0" sz="1200" spc="1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their</a:t>
            </a:r>
            <a:r>
              <a:rPr dirty="0" sz="1200" spc="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575E72"/>
                </a:solidFill>
                <a:latin typeface="Arial"/>
                <a:cs typeface="Arial"/>
              </a:rPr>
              <a:t>input </a:t>
            </a:r>
            <a:r>
              <a:rPr dirty="0" sz="1200" spc="105">
                <a:solidFill>
                  <a:srgbClr val="575E72"/>
                </a:solidFill>
                <a:latin typeface="Arial"/>
                <a:cs typeface="Arial"/>
              </a:rPr>
              <a:t>into</a:t>
            </a:r>
            <a:r>
              <a:rPr dirty="0" sz="1200" spc="-13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200" spc="12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-4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5">
                <a:solidFill>
                  <a:srgbClr val="424B64"/>
                </a:solidFill>
                <a:latin typeface="Arial"/>
                <a:cs typeface="Arial"/>
              </a:rPr>
              <a:t>design</a:t>
            </a:r>
            <a:r>
              <a:rPr dirty="0" sz="1200" spc="-9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5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200" spc="11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7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200" spc="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200" spc="60">
                <a:solidFill>
                  <a:srgbClr val="424B64"/>
                </a:solidFill>
                <a:latin typeface="Arial"/>
                <a:cs typeface="Arial"/>
              </a:rPr>
              <a:t>poster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385292" y="11022545"/>
            <a:ext cx="843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9530">
              <a:lnSpc>
                <a:spcPts val="420"/>
              </a:lnSpc>
              <a:spcBef>
                <a:spcPts val="95"/>
              </a:spcBef>
            </a:pPr>
            <a:r>
              <a:rPr dirty="0" sz="350">
                <a:solidFill>
                  <a:srgbClr val="8593AC"/>
                </a:solidFill>
                <a:latin typeface="Arial"/>
                <a:cs typeface="Arial"/>
              </a:rPr>
              <a:t>.....</a:t>
            </a:r>
            <a:r>
              <a:rPr dirty="0" sz="350" spc="330">
                <a:solidFill>
                  <a:srgbClr val="8593AC"/>
                </a:solidFill>
                <a:latin typeface="Arial"/>
                <a:cs typeface="Arial"/>
              </a:rPr>
              <a:t>  </a:t>
            </a:r>
            <a:r>
              <a:rPr dirty="0" sz="350">
                <a:solidFill>
                  <a:srgbClr val="8593AC"/>
                </a:solidFill>
                <a:latin typeface="Arial"/>
                <a:cs typeface="Arial"/>
              </a:rPr>
              <a:t>•</a:t>
            </a:r>
            <a:r>
              <a:rPr dirty="0" sz="350" spc="350">
                <a:solidFill>
                  <a:srgbClr val="8593AC"/>
                </a:solidFill>
                <a:latin typeface="Arial"/>
                <a:cs typeface="Arial"/>
              </a:rPr>
              <a:t>  </a:t>
            </a:r>
            <a:r>
              <a:rPr dirty="0" sz="350">
                <a:solidFill>
                  <a:srgbClr val="8593AC"/>
                </a:solidFill>
                <a:latin typeface="Arial"/>
                <a:cs typeface="Arial"/>
              </a:rPr>
              <a:t>...</a:t>
            </a:r>
            <a:r>
              <a:rPr dirty="0" sz="350" spc="20">
                <a:solidFill>
                  <a:srgbClr val="8593AC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8593AC"/>
                </a:solidFill>
                <a:latin typeface="Arial"/>
                <a:cs typeface="Arial"/>
              </a:rPr>
              <a:t>_._,</a:t>
            </a:r>
            <a:r>
              <a:rPr dirty="0" sz="350" spc="75">
                <a:solidFill>
                  <a:srgbClr val="8593AC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8593AC"/>
                </a:solidFill>
                <a:latin typeface="Arial"/>
                <a:cs typeface="Arial"/>
              </a:rPr>
              <a:t>•</a:t>
            </a:r>
            <a:r>
              <a:rPr dirty="0" sz="350" spc="55">
                <a:solidFill>
                  <a:srgbClr val="8593AC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8593AC"/>
                </a:solidFill>
                <a:latin typeface="Arial"/>
                <a:cs typeface="Arial"/>
              </a:rPr>
              <a:t>,</a:t>
            </a:r>
            <a:r>
              <a:rPr dirty="0" sz="350" spc="235">
                <a:solidFill>
                  <a:srgbClr val="8593AC"/>
                </a:solidFill>
                <a:latin typeface="Arial"/>
                <a:cs typeface="Arial"/>
              </a:rPr>
              <a:t>  </a:t>
            </a:r>
            <a:r>
              <a:rPr dirty="0" sz="350" i="1">
                <a:solidFill>
                  <a:srgbClr val="8593AC"/>
                </a:solidFill>
                <a:latin typeface="Arial"/>
                <a:cs typeface="Arial"/>
              </a:rPr>
              <a:t>...J</a:t>
            </a:r>
            <a:r>
              <a:rPr dirty="0" sz="350" spc="35" i="1">
                <a:solidFill>
                  <a:srgbClr val="8593AC"/>
                </a:solidFill>
                <a:latin typeface="Arial"/>
                <a:cs typeface="Arial"/>
              </a:rPr>
              <a:t> </a:t>
            </a:r>
            <a:r>
              <a:rPr dirty="0" sz="350" i="1">
                <a:solidFill>
                  <a:srgbClr val="8593AC"/>
                </a:solidFill>
                <a:latin typeface="Arial"/>
                <a:cs typeface="Arial"/>
              </a:rPr>
              <a:t>,</a:t>
            </a:r>
            <a:r>
              <a:rPr dirty="0" sz="350" spc="235" i="1">
                <a:solidFill>
                  <a:srgbClr val="8593AC"/>
                </a:solidFill>
                <a:latin typeface="Arial"/>
                <a:cs typeface="Arial"/>
              </a:rPr>
              <a:t>  </a:t>
            </a:r>
            <a:r>
              <a:rPr dirty="0" sz="350" spc="-50">
                <a:solidFill>
                  <a:srgbClr val="8593AC"/>
                </a:solidFill>
                <a:latin typeface="Arial"/>
                <a:cs typeface="Arial"/>
              </a:rPr>
              <a:t>-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ts val="540"/>
              </a:lnSpc>
            </a:pPr>
            <a:r>
              <a:rPr dirty="0" sz="300" spc="55" i="1">
                <a:solidFill>
                  <a:srgbClr val="97A5BD"/>
                </a:solidFill>
                <a:latin typeface="Arial"/>
                <a:cs typeface="Arial"/>
              </a:rPr>
              <a:t>Kif/I</a:t>
            </a:r>
            <a:r>
              <a:rPr dirty="0" sz="300" spc="-25" i="1">
                <a:solidFill>
                  <a:srgbClr val="97A5BD"/>
                </a:solidFill>
                <a:latin typeface="Arial"/>
                <a:cs typeface="Arial"/>
              </a:rPr>
              <a:t> </a:t>
            </a:r>
            <a:r>
              <a:rPr dirty="0" sz="450" spc="-20">
                <a:solidFill>
                  <a:srgbClr val="97A5BD"/>
                </a:solidFill>
                <a:latin typeface="Times New Roman"/>
                <a:cs typeface="Times New Roman"/>
              </a:rPr>
              <a:t>Post..rPr.,,.M&lt;rllt</a:t>
            </a:r>
            <a:r>
              <a:rPr dirty="0" sz="450" spc="-10">
                <a:solidFill>
                  <a:srgbClr val="97A5BD"/>
                </a:solidFill>
                <a:latin typeface="Times New Roman"/>
                <a:cs typeface="Times New Roman"/>
              </a:rPr>
              <a:t> </a:t>
            </a:r>
            <a:r>
              <a:rPr dirty="0" sz="450">
                <a:solidFill>
                  <a:srgbClr val="8593AC"/>
                </a:solidFill>
                <a:latin typeface="Times New Roman"/>
                <a:cs typeface="Times New Roman"/>
              </a:rPr>
              <a:t>or</a:t>
            </a:r>
            <a:r>
              <a:rPr dirty="0" sz="450" spc="95">
                <a:solidFill>
                  <a:srgbClr val="8593AC"/>
                </a:solidFill>
                <a:latin typeface="Times New Roman"/>
                <a:cs typeface="Times New Roman"/>
              </a:rPr>
              <a:t> </a:t>
            </a:r>
            <a:r>
              <a:rPr dirty="0" sz="300">
                <a:solidFill>
                  <a:srgbClr val="97A5BD"/>
                </a:solidFill>
                <a:latin typeface="Times New Roman"/>
                <a:cs typeface="Times New Roman"/>
              </a:rPr>
              <a:t>i</a:t>
            </a:r>
            <a:r>
              <a:rPr dirty="0" sz="300" spc="400">
                <a:solidFill>
                  <a:srgbClr val="97A5BD"/>
                </a:solidFill>
                <a:latin typeface="Times New Roman"/>
                <a:cs typeface="Times New Roman"/>
              </a:rPr>
              <a:t> </a:t>
            </a:r>
            <a:r>
              <a:rPr dirty="0" sz="450" spc="-20">
                <a:solidFill>
                  <a:srgbClr val="97A5BD"/>
                </a:solidFill>
                <a:latin typeface="Times New Roman"/>
                <a:cs typeface="Times New Roman"/>
              </a:rPr>
              <a:t>o,r,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14112943" y="10274768"/>
            <a:ext cx="5671820" cy="6604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15240">
              <a:lnSpc>
                <a:spcPct val="98400"/>
              </a:lnSpc>
              <a:spcBef>
                <a:spcPts val="135"/>
              </a:spcBef>
            </a:pPr>
            <a:r>
              <a:rPr dirty="0" sz="1050">
                <a:solidFill>
                  <a:srgbClr val="575E72"/>
                </a:solidFill>
                <a:latin typeface="Arial"/>
                <a:cs typeface="Arial"/>
              </a:rPr>
              <a:t>I.</a:t>
            </a:r>
            <a:r>
              <a:rPr dirty="0" sz="1050" spc="24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75E72"/>
                </a:solidFill>
                <a:latin typeface="Arial"/>
                <a:cs typeface="Arial"/>
              </a:rPr>
              <a:t>G</a:t>
            </a:r>
            <a:r>
              <a:rPr dirty="0" sz="1050">
                <a:solidFill>
                  <a:srgbClr val="777570"/>
                </a:solidFill>
                <a:latin typeface="Arial"/>
                <a:cs typeface="Arial"/>
              </a:rPr>
              <a:t>u</a:t>
            </a:r>
            <a:r>
              <a:rPr dirty="0" sz="1050">
                <a:solidFill>
                  <a:srgbClr val="424B64"/>
                </a:solidFill>
                <a:latin typeface="Arial"/>
                <a:cs typeface="Arial"/>
              </a:rPr>
              <a:t>idelines</a:t>
            </a:r>
            <a:r>
              <a:rPr dirty="0" sz="1050" spc="2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75E72"/>
                </a:solidFill>
                <a:latin typeface="Arial"/>
                <a:cs typeface="Arial"/>
              </a:rPr>
              <a:t>for</a:t>
            </a:r>
            <a:r>
              <a:rPr dirty="0" sz="1050" spc="15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050" spc="85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444249"/>
                </a:solidFill>
                <a:latin typeface="Arial"/>
                <a:cs typeface="Arial"/>
              </a:rPr>
              <a:t>Provision</a:t>
            </a:r>
            <a:r>
              <a:rPr dirty="0" sz="1050" spc="85">
                <a:solidFill>
                  <a:srgbClr val="444249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75E72"/>
                </a:solidFill>
                <a:latin typeface="Arial"/>
                <a:cs typeface="Arial"/>
              </a:rPr>
              <a:t>of</a:t>
            </a:r>
            <a:r>
              <a:rPr dirty="0" sz="1050" spc="30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75E72"/>
                </a:solidFill>
                <a:latin typeface="Arial"/>
                <a:cs typeface="Arial"/>
              </a:rPr>
              <a:t>Anaesthetic</a:t>
            </a:r>
            <a:r>
              <a:rPr dirty="0" sz="1050" spc="14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75E72"/>
                </a:solidFill>
                <a:latin typeface="Arial"/>
                <a:cs typeface="Arial"/>
              </a:rPr>
              <a:t>Services</a:t>
            </a:r>
            <a:r>
              <a:rPr dirty="0" sz="1050" spc="14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575E72"/>
                </a:solidFill>
                <a:latin typeface="Arial"/>
                <a:cs typeface="Arial"/>
              </a:rPr>
              <a:t>(2023)</a:t>
            </a:r>
            <a:r>
              <a:rPr dirty="0" sz="1050" spc="140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 spc="65" i="1">
                <a:solidFill>
                  <a:srgbClr val="424B64"/>
                </a:solidFill>
                <a:latin typeface="Arial"/>
                <a:cs typeface="Arial"/>
              </a:rPr>
              <a:t>Chapter</a:t>
            </a:r>
            <a:r>
              <a:rPr dirty="0" sz="1050" spc="130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2:</a:t>
            </a:r>
            <a:r>
              <a:rPr dirty="0" sz="1050" spc="-25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44249"/>
                </a:solidFill>
                <a:latin typeface="Arial"/>
                <a:cs typeface="Arial"/>
              </a:rPr>
              <a:t>G</a:t>
            </a:r>
            <a:r>
              <a:rPr dirty="0" sz="1050" i="1">
                <a:solidFill>
                  <a:srgbClr val="575E72"/>
                </a:solidFill>
                <a:latin typeface="Arial"/>
                <a:cs typeface="Arial"/>
              </a:rPr>
              <a:t>uid</a:t>
            </a:r>
            <a:r>
              <a:rPr dirty="0" sz="1050" i="1">
                <a:solidFill>
                  <a:srgbClr val="444249"/>
                </a:solidFill>
                <a:latin typeface="Arial"/>
                <a:cs typeface="Arial"/>
              </a:rPr>
              <a:t>e</a:t>
            </a:r>
            <a:r>
              <a:rPr dirty="0" sz="1050" i="1">
                <a:solidFill>
                  <a:srgbClr val="575E72"/>
                </a:solidFill>
                <a:latin typeface="Arial"/>
                <a:cs typeface="Arial"/>
              </a:rPr>
              <a:t>lin</a:t>
            </a:r>
            <a:r>
              <a:rPr dirty="0" sz="1050" i="1">
                <a:solidFill>
                  <a:srgbClr val="444249"/>
                </a:solidFill>
                <a:latin typeface="Arial"/>
                <a:cs typeface="Arial"/>
              </a:rPr>
              <a:t>e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s</a:t>
            </a:r>
            <a:r>
              <a:rPr dirty="0" sz="1050" spc="45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for</a:t>
            </a:r>
            <a:r>
              <a:rPr dirty="0" sz="1050" spc="120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spc="-25" i="1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050" spc="-25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spc="-10" i="1">
                <a:solidFill>
                  <a:srgbClr val="444249"/>
                </a:solidFill>
                <a:latin typeface="Arial"/>
                <a:cs typeface="Arial"/>
              </a:rPr>
              <a:t>Provision</a:t>
            </a:r>
            <a:r>
              <a:rPr dirty="0" sz="1050" spc="235" i="1">
                <a:solidFill>
                  <a:srgbClr val="444249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050" spc="185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44249"/>
                </a:solidFill>
                <a:latin typeface="Arial"/>
                <a:cs typeface="Arial"/>
              </a:rPr>
              <a:t>Anaesthesia</a:t>
            </a:r>
            <a:r>
              <a:rPr dirty="0" sz="1050" spc="50" i="1">
                <a:solidFill>
                  <a:srgbClr val="444249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Services</a:t>
            </a:r>
            <a:r>
              <a:rPr dirty="0" sz="1050" spc="130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for</a:t>
            </a:r>
            <a:r>
              <a:rPr dirty="0" sz="1050" spc="75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the</a:t>
            </a:r>
            <a:r>
              <a:rPr dirty="0" sz="1050" spc="204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44249"/>
                </a:solidFill>
                <a:latin typeface="Arial"/>
                <a:cs typeface="Arial"/>
              </a:rPr>
              <a:t>Perioperative</a:t>
            </a:r>
            <a:r>
              <a:rPr dirty="0" sz="1050" spc="-25" i="1">
                <a:solidFill>
                  <a:srgbClr val="444249"/>
                </a:solidFill>
                <a:latin typeface="Arial"/>
                <a:cs typeface="Arial"/>
              </a:rPr>
              <a:t> </a:t>
            </a:r>
            <a:r>
              <a:rPr dirty="0" sz="1050" spc="75" i="1">
                <a:solidFill>
                  <a:srgbClr val="424B64"/>
                </a:solidFill>
                <a:latin typeface="Arial"/>
                <a:cs typeface="Arial"/>
              </a:rPr>
              <a:t>Care</a:t>
            </a:r>
            <a:r>
              <a:rPr dirty="0" sz="1050" spc="85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of</a:t>
            </a:r>
            <a:r>
              <a:rPr dirty="0" sz="1050" spc="165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44249"/>
                </a:solidFill>
                <a:latin typeface="Arial"/>
                <a:cs typeface="Arial"/>
              </a:rPr>
              <a:t>E</a:t>
            </a:r>
            <a:r>
              <a:rPr dirty="0" sz="1050" i="1">
                <a:solidFill>
                  <a:srgbClr val="575E72"/>
                </a:solidFill>
                <a:latin typeface="Arial"/>
                <a:cs typeface="Arial"/>
              </a:rPr>
              <a:t>lective</a:t>
            </a:r>
            <a:r>
              <a:rPr dirty="0" sz="1050" spc="70" i="1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24B64"/>
                </a:solidFill>
                <a:latin typeface="Arial"/>
                <a:cs typeface="Arial"/>
              </a:rPr>
              <a:t>and</a:t>
            </a:r>
            <a:r>
              <a:rPr dirty="0" sz="1050" spc="2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24B64"/>
                </a:solidFill>
                <a:latin typeface="Arial"/>
                <a:cs typeface="Arial"/>
              </a:rPr>
              <a:t>Urgent</a:t>
            </a:r>
            <a:r>
              <a:rPr dirty="0" sz="1050" spc="75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spc="50" i="1">
                <a:solidFill>
                  <a:srgbClr val="424B64"/>
                </a:solidFill>
                <a:latin typeface="Arial"/>
                <a:cs typeface="Arial"/>
              </a:rPr>
              <a:t>Care</a:t>
            </a:r>
            <a:r>
              <a:rPr dirty="0" sz="1050" spc="50" i="1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444249"/>
                </a:solidFill>
                <a:latin typeface="Arial"/>
                <a:cs typeface="Arial"/>
              </a:rPr>
              <a:t>Patients</a:t>
            </a:r>
            <a:r>
              <a:rPr dirty="0" sz="1050" spc="370" i="1">
                <a:solidFill>
                  <a:srgbClr val="44424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424B64"/>
                </a:solidFill>
                <a:latin typeface="Arial"/>
                <a:cs typeface="Arial"/>
              </a:rPr>
              <a:t>2023.</a:t>
            </a:r>
            <a:r>
              <a:rPr dirty="0" sz="1050" spc="4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24B64"/>
                </a:solidFill>
                <a:latin typeface="Arial"/>
                <a:cs typeface="Arial"/>
              </a:rPr>
              <a:t>Accessible</a:t>
            </a:r>
            <a:r>
              <a:rPr dirty="0" sz="1050" spc="45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spc="80">
                <a:solidFill>
                  <a:srgbClr val="424B64"/>
                </a:solidFill>
                <a:latin typeface="Arial"/>
                <a:cs typeface="Arial"/>
              </a:rPr>
              <a:t>a</a:t>
            </a:r>
            <a:r>
              <a:rPr dirty="0" sz="1050" spc="80">
                <a:solidFill>
                  <a:srgbClr val="333336"/>
                </a:solidFill>
                <a:latin typeface="Arial"/>
                <a:cs typeface="Arial"/>
              </a:rPr>
              <a:t>t</a:t>
            </a:r>
            <a:r>
              <a:rPr dirty="0" sz="1050" spc="450">
                <a:solidFill>
                  <a:srgbClr val="333336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424B64"/>
                </a:solidFill>
                <a:latin typeface="Arial"/>
                <a:cs typeface="Arial"/>
              </a:rPr>
              <a:t>:h</a:t>
            </a:r>
            <a:r>
              <a:rPr dirty="0" sz="1050">
                <a:solidFill>
                  <a:srgbClr val="333336"/>
                </a:solidFill>
                <a:latin typeface="Arial"/>
                <a:cs typeface="Arial"/>
              </a:rPr>
              <a:t>ttp</a:t>
            </a:r>
            <a:r>
              <a:rPr dirty="0" sz="1050">
                <a:solidFill>
                  <a:srgbClr val="575E72"/>
                </a:solidFill>
                <a:latin typeface="Arial"/>
                <a:cs typeface="Arial"/>
              </a:rPr>
              <a:t>s://</a:t>
            </a:r>
            <a:r>
              <a:rPr dirty="0" sz="1050">
                <a:solidFill>
                  <a:srgbClr val="444249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575E72"/>
                </a:solidFill>
                <a:latin typeface="Arial"/>
                <a:cs typeface="Arial"/>
              </a:rPr>
              <a:t>coa.ac.uk/saf</a:t>
            </a:r>
            <a:r>
              <a:rPr dirty="0" sz="1050">
                <a:solidFill>
                  <a:srgbClr val="444249"/>
                </a:solidFill>
                <a:latin typeface="Arial"/>
                <a:cs typeface="Arial"/>
              </a:rPr>
              <a:t>et</a:t>
            </a:r>
            <a:r>
              <a:rPr dirty="0" sz="1050">
                <a:solidFill>
                  <a:srgbClr val="424B64"/>
                </a:solidFill>
                <a:latin typeface="Arial"/>
                <a:cs typeface="Arial"/>
              </a:rPr>
              <a:t>y</a:t>
            </a:r>
            <a:r>
              <a:rPr dirty="0" sz="1050">
                <a:solidFill>
                  <a:srgbClr val="333336"/>
                </a:solidFill>
                <a:latin typeface="Arial"/>
                <a:cs typeface="Arial"/>
              </a:rPr>
              <a:t>-</a:t>
            </a:r>
            <a:r>
              <a:rPr dirty="0" sz="1050" spc="50">
                <a:solidFill>
                  <a:srgbClr val="575E72"/>
                </a:solidFill>
                <a:latin typeface="Arial"/>
                <a:cs typeface="Arial"/>
              </a:rPr>
              <a:t>s</a:t>
            </a:r>
            <a:r>
              <a:rPr dirty="0" sz="1050" spc="50">
                <a:solidFill>
                  <a:srgbClr val="333336"/>
                </a:solidFill>
                <a:latin typeface="Arial"/>
                <a:cs typeface="Arial"/>
              </a:rPr>
              <a:t>t</a:t>
            </a:r>
            <a:r>
              <a:rPr dirty="0" sz="1050" spc="50">
                <a:solidFill>
                  <a:srgbClr val="424B64"/>
                </a:solidFill>
                <a:latin typeface="Arial"/>
                <a:cs typeface="Arial"/>
              </a:rPr>
              <a:t>anda</a:t>
            </a:r>
            <a:r>
              <a:rPr dirty="0" sz="1050" spc="50">
                <a:solidFill>
                  <a:srgbClr val="444249"/>
                </a:solidFill>
                <a:latin typeface="Arial"/>
                <a:cs typeface="Arial"/>
              </a:rPr>
              <a:t>r</a:t>
            </a:r>
            <a:r>
              <a:rPr dirty="0" sz="1050" spc="50">
                <a:solidFill>
                  <a:srgbClr val="424B64"/>
                </a:solidFill>
                <a:latin typeface="Arial"/>
                <a:cs typeface="Arial"/>
              </a:rPr>
              <a:t>ds</a:t>
            </a:r>
            <a:r>
              <a:rPr dirty="0" sz="1050" spc="50">
                <a:solidFill>
                  <a:srgbClr val="333336"/>
                </a:solidFill>
                <a:latin typeface="Arial"/>
                <a:cs typeface="Arial"/>
              </a:rPr>
              <a:t>-</a:t>
            </a:r>
            <a:r>
              <a:rPr dirty="0" sz="1050" spc="40">
                <a:solidFill>
                  <a:srgbClr val="424B64"/>
                </a:solidFill>
                <a:latin typeface="Arial"/>
                <a:cs typeface="Arial"/>
              </a:rPr>
              <a:t>qua</a:t>
            </a:r>
            <a:r>
              <a:rPr dirty="0" sz="1050" spc="40">
                <a:solidFill>
                  <a:srgbClr val="333336"/>
                </a:solidFill>
                <a:latin typeface="Arial"/>
                <a:cs typeface="Arial"/>
              </a:rPr>
              <a:t>lit</a:t>
            </a:r>
            <a:r>
              <a:rPr dirty="0" sz="1050" spc="40">
                <a:solidFill>
                  <a:srgbClr val="575E72"/>
                </a:solidFill>
                <a:latin typeface="Arial"/>
                <a:cs typeface="Arial"/>
              </a:rPr>
              <a:t>y/gu</a:t>
            </a:r>
            <a:r>
              <a:rPr dirty="0" sz="1050" spc="40">
                <a:solidFill>
                  <a:srgbClr val="444249"/>
                </a:solidFill>
                <a:latin typeface="Arial"/>
                <a:cs typeface="Arial"/>
              </a:rPr>
              <a:t>i</a:t>
            </a:r>
            <a:r>
              <a:rPr dirty="0" sz="1050" spc="40">
                <a:solidFill>
                  <a:srgbClr val="424B64"/>
                </a:solidFill>
                <a:latin typeface="Arial"/>
                <a:cs typeface="Arial"/>
              </a:rPr>
              <a:t>dance</a:t>
            </a:r>
            <a:r>
              <a:rPr dirty="0" sz="1050" spc="40">
                <a:solidFill>
                  <a:srgbClr val="333336"/>
                </a:solidFill>
                <a:latin typeface="Arial"/>
                <a:cs typeface="Arial"/>
              </a:rPr>
              <a:t>­ </a:t>
            </a:r>
            <a:r>
              <a:rPr dirty="0" sz="1050" spc="10">
                <a:solidFill>
                  <a:srgbClr val="444249"/>
                </a:solidFill>
                <a:latin typeface="Arial"/>
                <a:cs typeface="Arial"/>
              </a:rPr>
              <a:t>r</a:t>
            </a:r>
            <a:r>
              <a:rPr dirty="0" sz="1050" spc="10">
                <a:solidFill>
                  <a:srgbClr val="424B64"/>
                </a:solidFill>
                <a:latin typeface="Arial"/>
                <a:cs typeface="Arial"/>
              </a:rPr>
              <a:t>esou</a:t>
            </a:r>
            <a:r>
              <a:rPr dirty="0" sz="1050" spc="10">
                <a:solidFill>
                  <a:srgbClr val="444249"/>
                </a:solidFill>
                <a:latin typeface="Arial"/>
                <a:cs typeface="Arial"/>
              </a:rPr>
              <a:t>r</a:t>
            </a:r>
            <a:r>
              <a:rPr dirty="0" sz="1050" spc="10">
                <a:solidFill>
                  <a:srgbClr val="575E72"/>
                </a:solidFill>
                <a:latin typeface="Arial"/>
                <a:cs typeface="Arial"/>
              </a:rPr>
              <a:t>ces/</a:t>
            </a:r>
            <a:r>
              <a:rPr dirty="0" sz="1050" spc="7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575E72"/>
                </a:solidFill>
                <a:latin typeface="Arial"/>
                <a:cs typeface="Arial"/>
              </a:rPr>
              <a:t>gu</a:t>
            </a:r>
            <a:r>
              <a:rPr dirty="0" sz="1050" spc="10">
                <a:solidFill>
                  <a:srgbClr val="444249"/>
                </a:solidFill>
                <a:latin typeface="Arial"/>
                <a:cs typeface="Arial"/>
              </a:rPr>
              <a:t>i</a:t>
            </a:r>
            <a:r>
              <a:rPr dirty="0" sz="1050" spc="10">
                <a:solidFill>
                  <a:srgbClr val="424B64"/>
                </a:solidFill>
                <a:latin typeface="Arial"/>
                <a:cs typeface="Arial"/>
              </a:rPr>
              <a:t>de</a:t>
            </a:r>
            <a:r>
              <a:rPr dirty="0" sz="1050" spc="10">
                <a:solidFill>
                  <a:srgbClr val="333336"/>
                </a:solidFill>
                <a:latin typeface="Arial"/>
                <a:cs typeface="Arial"/>
              </a:rPr>
              <a:t>li</a:t>
            </a:r>
            <a:r>
              <a:rPr dirty="0" sz="1050" spc="10">
                <a:solidFill>
                  <a:srgbClr val="575E72"/>
                </a:solidFill>
                <a:latin typeface="Arial"/>
                <a:cs typeface="Arial"/>
              </a:rPr>
              <a:t>nes</a:t>
            </a:r>
            <a:r>
              <a:rPr dirty="0" sz="1050" spc="10">
                <a:solidFill>
                  <a:srgbClr val="333336"/>
                </a:solidFill>
                <a:latin typeface="Arial"/>
                <a:cs typeface="Arial"/>
              </a:rPr>
              <a:t>-pr</a:t>
            </a:r>
            <a:r>
              <a:rPr dirty="0" sz="1050" spc="10">
                <a:solidFill>
                  <a:srgbClr val="424B64"/>
                </a:solidFill>
                <a:latin typeface="Arial"/>
                <a:cs typeface="Arial"/>
              </a:rPr>
              <a:t>ov</a:t>
            </a:r>
            <a:r>
              <a:rPr dirty="0" sz="1050" spc="10">
                <a:solidFill>
                  <a:srgbClr val="444249"/>
                </a:solidFill>
                <a:latin typeface="Arial"/>
                <a:cs typeface="Arial"/>
              </a:rPr>
              <a:t>i</a:t>
            </a:r>
            <a:r>
              <a:rPr dirty="0" sz="1050" spc="10">
                <a:solidFill>
                  <a:srgbClr val="575E72"/>
                </a:solidFill>
                <a:latin typeface="Arial"/>
                <a:cs typeface="Arial"/>
              </a:rPr>
              <a:t>s</a:t>
            </a:r>
            <a:r>
              <a:rPr dirty="0" sz="1050" spc="10">
                <a:solidFill>
                  <a:srgbClr val="444249"/>
                </a:solidFill>
                <a:latin typeface="Arial"/>
                <a:cs typeface="Arial"/>
              </a:rPr>
              <a:t>i</a:t>
            </a:r>
            <a:r>
              <a:rPr dirty="0" sz="1050" spc="10">
                <a:solidFill>
                  <a:srgbClr val="424B64"/>
                </a:solidFill>
                <a:latin typeface="Arial"/>
                <a:cs typeface="Arial"/>
              </a:rPr>
              <a:t>on</a:t>
            </a:r>
            <a:r>
              <a:rPr dirty="0" sz="1050" spc="10">
                <a:solidFill>
                  <a:srgbClr val="333336"/>
                </a:solidFill>
                <a:latin typeface="Arial"/>
                <a:cs typeface="Arial"/>
              </a:rPr>
              <a:t>-</a:t>
            </a:r>
            <a:r>
              <a:rPr dirty="0" sz="1050" spc="10">
                <a:solidFill>
                  <a:srgbClr val="424B64"/>
                </a:solidFill>
                <a:latin typeface="Arial"/>
                <a:cs typeface="Arial"/>
              </a:rPr>
              <a:t>anaes</a:t>
            </a:r>
            <a:r>
              <a:rPr dirty="0" sz="1050" spc="10">
                <a:solidFill>
                  <a:srgbClr val="333336"/>
                </a:solidFill>
                <a:latin typeface="Arial"/>
                <a:cs typeface="Arial"/>
              </a:rPr>
              <a:t>t</a:t>
            </a:r>
            <a:r>
              <a:rPr dirty="0" sz="1050" spc="10">
                <a:solidFill>
                  <a:srgbClr val="575E72"/>
                </a:solidFill>
                <a:latin typeface="Arial"/>
                <a:cs typeface="Arial"/>
              </a:rPr>
              <a:t>he</a:t>
            </a:r>
            <a:r>
              <a:rPr dirty="0" sz="1050" spc="10">
                <a:solidFill>
                  <a:srgbClr val="333336"/>
                </a:solidFill>
                <a:latin typeface="Arial"/>
                <a:cs typeface="Arial"/>
              </a:rPr>
              <a:t>ti</a:t>
            </a:r>
            <a:r>
              <a:rPr dirty="0" sz="1050" spc="10">
                <a:solidFill>
                  <a:srgbClr val="575E72"/>
                </a:solidFill>
                <a:latin typeface="Arial"/>
                <a:cs typeface="Arial"/>
              </a:rPr>
              <a:t>c</a:t>
            </a:r>
            <a:r>
              <a:rPr dirty="0" sz="1050" spc="10">
                <a:solidFill>
                  <a:srgbClr val="333336"/>
                </a:solidFill>
                <a:latin typeface="Arial"/>
                <a:cs typeface="Arial"/>
              </a:rPr>
              <a:t>-</a:t>
            </a:r>
            <a:r>
              <a:rPr dirty="0" sz="1050" spc="10">
                <a:solidFill>
                  <a:srgbClr val="575E72"/>
                </a:solidFill>
                <a:latin typeface="Arial"/>
                <a:cs typeface="Arial"/>
              </a:rPr>
              <a:t>se</a:t>
            </a:r>
            <a:r>
              <a:rPr dirty="0" sz="1050" spc="10">
                <a:solidFill>
                  <a:srgbClr val="444249"/>
                </a:solidFill>
                <a:latin typeface="Arial"/>
                <a:cs typeface="Arial"/>
              </a:rPr>
              <a:t>r</a:t>
            </a:r>
            <a:r>
              <a:rPr dirty="0" sz="1050" spc="10">
                <a:solidFill>
                  <a:srgbClr val="424B64"/>
                </a:solidFill>
                <a:latin typeface="Arial"/>
                <a:cs typeface="Arial"/>
              </a:rPr>
              <a:t>v</a:t>
            </a:r>
            <a:r>
              <a:rPr dirty="0" sz="1050" spc="10">
                <a:solidFill>
                  <a:srgbClr val="444249"/>
                </a:solidFill>
                <a:latin typeface="Arial"/>
                <a:cs typeface="Arial"/>
              </a:rPr>
              <a:t>i</a:t>
            </a:r>
            <a:r>
              <a:rPr dirty="0" sz="1050" spc="10">
                <a:solidFill>
                  <a:srgbClr val="575E72"/>
                </a:solidFill>
                <a:latin typeface="Arial"/>
                <a:cs typeface="Arial"/>
              </a:rPr>
              <a:t>ces</a:t>
            </a:r>
            <a:r>
              <a:rPr dirty="0" sz="1050" spc="195">
                <a:solidFill>
                  <a:srgbClr val="575E72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424B64"/>
                </a:solidFill>
                <a:latin typeface="Arial"/>
                <a:cs typeface="Arial"/>
              </a:rPr>
              <a:t>(Accessed:</a:t>
            </a:r>
            <a:r>
              <a:rPr dirty="0" sz="1050" spc="480">
                <a:solidFill>
                  <a:srgbClr val="424B64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575E72"/>
                </a:solidFill>
                <a:latin typeface="Arial"/>
                <a:cs typeface="Arial"/>
              </a:rPr>
              <a:t>1</a:t>
            </a:r>
            <a:r>
              <a:rPr dirty="0" sz="1050" spc="-10">
                <a:solidFill>
                  <a:srgbClr val="444249"/>
                </a:solidFill>
                <a:latin typeface="Arial"/>
                <a:cs typeface="Arial"/>
              </a:rPr>
              <a:t>5</a:t>
            </a:r>
            <a:r>
              <a:rPr dirty="0" sz="1050" spc="-10">
                <a:solidFill>
                  <a:srgbClr val="424B64"/>
                </a:solidFill>
                <a:latin typeface="Arial"/>
                <a:cs typeface="Arial"/>
              </a:rPr>
              <a:t>/03/</a:t>
            </a:r>
            <a:r>
              <a:rPr dirty="0" sz="1050" spc="-10">
                <a:solidFill>
                  <a:srgbClr val="444249"/>
                </a:solidFill>
                <a:latin typeface="Arial"/>
                <a:cs typeface="Arial"/>
              </a:rPr>
              <a:t>2</a:t>
            </a:r>
            <a:r>
              <a:rPr dirty="0" sz="1050" spc="-10">
                <a:solidFill>
                  <a:srgbClr val="424B64"/>
                </a:solidFill>
                <a:latin typeface="Arial"/>
                <a:cs typeface="Arial"/>
              </a:rPr>
              <a:t>0</a:t>
            </a:r>
            <a:r>
              <a:rPr dirty="0" sz="1050" spc="-10">
                <a:solidFill>
                  <a:srgbClr val="444249"/>
                </a:solidFill>
                <a:latin typeface="Arial"/>
                <a:cs typeface="Arial"/>
              </a:rPr>
              <a:t>2</a:t>
            </a:r>
            <a:r>
              <a:rPr dirty="0" sz="1050" spc="-10">
                <a:solidFill>
                  <a:srgbClr val="424B64"/>
                </a:solidFill>
                <a:latin typeface="Arial"/>
                <a:cs typeface="Arial"/>
              </a:rPr>
              <a:t>3</a:t>
            </a:r>
            <a:r>
              <a:rPr dirty="0" sz="1050" spc="-10">
                <a:solidFill>
                  <a:srgbClr val="333336"/>
                </a:solidFill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2023-07-07T14:51:08Z</dcterms:created>
  <dcterms:modified xsi:type="dcterms:W3CDTF">2023-07-07T14:51:08Z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2023-07-07T00:00:00Z</vt:filetime>
  </property>
  <property fmtid="{D5CDD505-2E9C-101B-9397-08002B2CF9AE}" pid="3" name="Creator">
    <vt:lpwstr>Adobe Acrobat 23.3</vt:lpwstr>
  </property>
  <property fmtid="{D5CDD505-2E9C-101B-9397-08002B2CF9AE}" pid="4" name="LastSaved">
    <vt:filetime>2023-07-07T00:00:00Z</vt:filetime>
  </property>
  <property fmtid="{D5CDD505-2E9C-101B-9397-08002B2CF9AE}" pid="5" name="Producer">
    <vt:lpwstr>Adobe Acrobat 23.3 Image Conversion Plug-in</vt:lpwstr>
  </property>
</Properties>
</file>